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1" r:id="rId6"/>
  </p:sldMasterIdLst>
  <p:notesMasterIdLst>
    <p:notesMasterId r:id="rId19"/>
  </p:notesMasterIdLst>
  <p:handoutMasterIdLst>
    <p:handoutMasterId r:id="rId20"/>
  </p:handoutMasterIdLst>
  <p:sldIdLst>
    <p:sldId id="752" r:id="rId7"/>
    <p:sldId id="753" r:id="rId8"/>
    <p:sldId id="768" r:id="rId9"/>
    <p:sldId id="742" r:id="rId10"/>
    <p:sldId id="740" r:id="rId11"/>
    <p:sldId id="741" r:id="rId12"/>
    <p:sldId id="743" r:id="rId13"/>
    <p:sldId id="774" r:id="rId14"/>
    <p:sldId id="746" r:id="rId15"/>
    <p:sldId id="764" r:id="rId16"/>
    <p:sldId id="766" r:id="rId17"/>
    <p:sldId id="755" r:id="rId18"/>
  </p:sldIdLst>
  <p:sldSz cx="12192000" cy="6858000"/>
  <p:notesSz cx="6735763" cy="9799638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Martynenko" initials="AM" lastIdx="1" clrIdx="0">
    <p:extLst>
      <p:ext uri="{19B8F6BF-5375-455C-9EA6-DF929625EA0E}">
        <p15:presenceInfo xmlns:p15="http://schemas.microsoft.com/office/powerpoint/2012/main" userId="S-1-5-21-3886516207-614674104-608788231-146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515"/>
    <a:srgbClr val="DB700F"/>
    <a:srgbClr val="FBFBFB"/>
    <a:srgbClr val="008E22"/>
    <a:srgbClr val="797600"/>
    <a:srgbClr val="BFBD00"/>
    <a:srgbClr val="004A12"/>
    <a:srgbClr val="00D633"/>
    <a:srgbClr val="93F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651" autoAdjust="0"/>
  </p:normalViewPr>
  <p:slideViewPr>
    <p:cSldViewPr snapToGrid="0" showGuides="1">
      <p:cViewPr varScale="1">
        <p:scale>
          <a:sx n="110" d="100"/>
          <a:sy n="110" d="100"/>
        </p:scale>
        <p:origin x="48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7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8768768768769"/>
          <c:y val="0.10915492957746478"/>
          <c:w val="0.44624624624624626"/>
          <c:h val="0.815140845070422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C90-497F-B337-C43E8B196D80}"/>
              </c:ext>
            </c:extLst>
          </c:dPt>
          <c:dLbls>
            <c:dLbl>
              <c:idx val="0"/>
              <c:layout>
                <c:manualLayout>
                  <c:x val="0"/>
                  <c:y val="-0.4301643192488263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2C90-497F-B337-C43E8B196D80}"/>
                </c:ext>
              </c:extLst>
            </c:dLbl>
            <c:dLbl>
              <c:idx val="1"/>
              <c:layout>
                <c:manualLayout>
                  <c:x val="0"/>
                  <c:y val="-0.4407276995305164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2C90-497F-B337-C43E8B196D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3522.5</c:v>
                </c:pt>
                <c:pt idx="1">
                  <c:v>3621.1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90-497F-B337-C43E8B196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38171560"/>
        <c:axId val="1"/>
      </c:barChart>
      <c:catAx>
        <c:axId val="8381715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621.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381715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410764872521244"/>
          <c:y val="6.1959654178674349E-2"/>
          <c:w val="0.29121813031161475"/>
          <c:h val="0.8760806916426513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4-4F88-8541-5800E194F356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9.606147934678193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0E74-4F88-8541-5800E194F3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558051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74-4F88-8541-5800E194F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25339128"/>
        <c:axId val="1"/>
      </c:barChart>
      <c:catAx>
        <c:axId val="10253391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5836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2533912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463806970509385"/>
          <c:y val="0.18883248730964466"/>
          <c:w val="0.21018766756032173"/>
          <c:h val="0.6802030456852792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69696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3979695431472081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873B-48A3-9700-87CC4A90D25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6485.13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3B-48A3-9700-87CC4A90D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76367112"/>
        <c:axId val="1"/>
      </c:barChart>
      <c:catAx>
        <c:axId val="7763671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485.1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763671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047210300429186"/>
          <c:y val="0.27514792899408286"/>
          <c:w val="0.33819742489270388"/>
          <c:h val="0.534023668639053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505917159763313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45F7-4C9E-9EF7-E159E85A1E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98.6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F7-4C9E-9EF7-E159E85A1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25242696"/>
        <c:axId val="1"/>
      </c:barChart>
      <c:catAx>
        <c:axId val="10252426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8.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252426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329758713136728"/>
          <c:y val="0.19766206163655686"/>
          <c:w val="0.41340482573726539"/>
          <c:h val="0.665249734325185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2624867162592985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8525-449A-84F3-FF1E036311A4}"/>
                </c:ext>
              </c:extLst>
            </c:dLbl>
            <c:dLbl>
              <c:idx val="1"/>
              <c:layout>
                <c:manualLayout>
                  <c:x val="0"/>
                  <c:y val="-0.39319872476089268"/>
                </c:manualLayout>
              </c:layout>
              <c:numFmt formatCode="0.00;&quot;-&quot;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8525-449A-84F3-FF1E036311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5761.4</c:v>
                </c:pt>
                <c:pt idx="1">
                  <c:v>7230.32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25-449A-84F3-FF1E03631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76357272"/>
        <c:axId val="1"/>
      </c:barChart>
      <c:catAx>
        <c:axId val="7763572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230.3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763572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99781540142E-2"/>
          <c:y val="7.0108695652173911E-2"/>
          <c:w val="0.943200436919716"/>
          <c:h val="0.859782608695652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2203.7877758913673</c:v>
                </c:pt>
                <c:pt idx="1">
                  <c:v>1258.3938879456837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0-4923-BF49-60ABF29C3BD6}"/>
            </c:ext>
          </c:extLst>
        </c:ser>
        <c:ser>
          <c:idx val="1"/>
          <c:order val="1"/>
          <c:spPr>
            <a:solidFill>
              <a:srgbClr val="969696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1539.7877758913673</c:v>
                </c:pt>
                <c:pt idx="1">
                  <c:v>945.39388794568367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0-4923-BF49-60ABF29C3BD6}"/>
            </c:ext>
          </c:extLst>
        </c:ser>
        <c:ser>
          <c:idx val="2"/>
          <c:order val="2"/>
          <c:spPr>
            <a:solidFill>
              <a:srgbClr val="C0C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1608695652173912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00C0-4923-BF49-60ABF29C3BD6}"/>
                </c:ext>
              </c:extLst>
            </c:dLbl>
            <c:dLbl>
              <c:idx val="1"/>
              <c:layout>
                <c:manualLayout>
                  <c:x val="0"/>
                  <c:y val="-9.239130434782608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00C0-4923-BF49-60ABF29C3BD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Sheet1!$A$3:$B$3</c:f>
              <c:numCache>
                <c:formatCode>General</c:formatCode>
                <c:ptCount val="2"/>
                <c:pt idx="0">
                  <c:v>664</c:v>
                </c:pt>
                <c:pt idx="1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C0-4923-BF49-60ABF29C3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38098744"/>
        <c:axId val="1"/>
      </c:barChart>
      <c:catAx>
        <c:axId val="8380987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203.787775891367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380987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328381548084442E-2"/>
          <c:y val="0.18235294117647058"/>
          <c:w val="0.95934323690383116"/>
          <c:h val="0.6911764705882352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9901960784313728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AC8A-4BD6-9519-8FA25E3D7B78}"/>
                </c:ext>
              </c:extLst>
            </c:dLbl>
            <c:dLbl>
              <c:idx val="1"/>
              <c:layout>
                <c:manualLayout>
                  <c:x val="0"/>
                  <c:y val="-0.40196078431372551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AC8A-4BD6-9519-8FA25E3D7B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#\ ##0.00;"-"#\ ##0.00</c:formatCode>
                <c:ptCount val="2"/>
                <c:pt idx="0">
                  <c:v>7230.32</c:v>
                </c:pt>
                <c:pt idx="1">
                  <c:v>7207.6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8A-4BD6-9519-8FA25E3D7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27751608"/>
        <c:axId val="1"/>
      </c:barChart>
      <c:catAx>
        <c:axId val="8277516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800.66"/>
          <c:min val="0"/>
        </c:scaling>
        <c:delete val="1"/>
        <c:axPos val="l"/>
        <c:numFmt formatCode="#\ ##0.00;&quot;-&quot;#\ ##0.00" sourceLinked="1"/>
        <c:majorTickMark val="out"/>
        <c:minorTickMark val="none"/>
        <c:tickLblPos val="nextTo"/>
        <c:crossAx val="8277516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63721657544957E-3"/>
          <c:y val="0.17962962962962964"/>
          <c:w val="0.95934323690383116"/>
          <c:h val="0.7083333333333333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F22F-48C1-B718-43021EC1E19A}"/>
                </c:ext>
              </c:extLst>
            </c:dLbl>
            <c:dLbl>
              <c:idx val="1"/>
              <c:layout>
                <c:manualLayout>
                  <c:x val="0"/>
                  <c:y val="-0.3814814814814814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F22F-48C1-B718-43021EC1E19A}"/>
                </c:ext>
              </c:extLst>
            </c:dLbl>
            <c:dLbl>
              <c:idx val="2"/>
              <c:layout>
                <c:manualLayout>
                  <c:x val="0"/>
                  <c:y val="-0.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22F-48C1-B718-43021EC1E19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#\ ##0.0;"-"#\ ##0.0</c:formatCode>
                <c:ptCount val="3"/>
                <c:pt idx="0">
                  <c:v>189.4</c:v>
                </c:pt>
                <c:pt idx="1">
                  <c:v>204.1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2F-48C1-B718-43021EC1E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05171088"/>
        <c:axId val="1"/>
      </c:barChart>
      <c:catAx>
        <c:axId val="7051710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4.08866"/>
          <c:min val="0"/>
        </c:scaling>
        <c:delete val="1"/>
        <c:axPos val="l"/>
        <c:numFmt formatCode="#\ ##0.0;&quot;-&quot;#\ ##0.0" sourceLinked="1"/>
        <c:majorTickMark val="out"/>
        <c:minorTickMark val="none"/>
        <c:tickLblPos val="nextTo"/>
        <c:crossAx val="7051710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F120042-DE19-4A60-A65E-D372A0AD7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1684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D589F5-B5B1-4C39-AF4D-B7FD66FF2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1684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r">
              <a:defRPr sz="1200"/>
            </a:lvl1pPr>
          </a:lstStyle>
          <a:p>
            <a:fld id="{1094F38C-7FED-4B93-A934-AE2D2B1F54F8}" type="datetimeFigureOut">
              <a:rPr lang="ru-RU" smtClean="0"/>
              <a:t>09.04.2026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87EA78-F1EE-447D-BF02-8591EAF59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07957"/>
            <a:ext cx="2918830" cy="491683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B45A96-9915-40E5-8CA7-93EBEEC71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5" y="9307957"/>
            <a:ext cx="2918830" cy="491683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r">
              <a:defRPr sz="1200"/>
            </a:lvl1pPr>
          </a:lstStyle>
          <a:p>
            <a:fld id="{27521E4C-C986-4718-9D9E-614AF5FF58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8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1684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1684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r">
              <a:defRPr sz="1200"/>
            </a:lvl1pPr>
          </a:lstStyle>
          <a:p>
            <a:fld id="{9C62F4B1-53BF-4CEB-935B-B85CBB7C7FFD}" type="datetimeFigureOut">
              <a:rPr lang="ru-RU" smtClean="0"/>
              <a:t>09.04.2026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07" tIns="45203" rIns="90407" bIns="452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5"/>
            <a:ext cx="5388610" cy="3858608"/>
          </a:xfrm>
          <a:prstGeom prst="rect">
            <a:avLst/>
          </a:prstGeom>
        </p:spPr>
        <p:txBody>
          <a:bodyPr vert="horz" lIns="90407" tIns="45203" rIns="90407" bIns="452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07957"/>
            <a:ext cx="2918830" cy="491683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07957"/>
            <a:ext cx="2918830" cy="491683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r">
              <a:defRPr sz="1200"/>
            </a:lvl1pPr>
          </a:lstStyle>
          <a:p>
            <a:fld id="{42865938-7C47-44BA-8EE7-44C4AA1CFE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5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5.xml"/><Relationship Id="rId7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69699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1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48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8748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6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8710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914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9854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3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7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8530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960596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59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65710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9605964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28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92408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9605964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88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9900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1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387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589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4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68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05807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8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5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0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3D65E33-BA15-4EA9-8902-2CCA09C138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99" y="0"/>
            <a:ext cx="6350001" cy="6858000"/>
          </a:xfrm>
          <a:prstGeom prst="rect">
            <a:avLst/>
          </a:prstGeom>
        </p:spPr>
      </p:pic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3748905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4728392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accent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7BF148AC-0540-4140-826E-D8A069924931}"/>
              </a:ext>
            </a:extLst>
          </p:cNvPr>
          <p:cNvSpPr/>
          <p:nvPr userDrawn="1"/>
        </p:nvSpPr>
        <p:spPr>
          <a:xfrm>
            <a:off x="7172961" y="0"/>
            <a:ext cx="501904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50000">
                <a:srgbClr val="000000">
                  <a:alpha val="0"/>
                </a:srgb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55" b="21818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21E6D0C-E0F7-4B7E-AD91-5196AA0965F0}"/>
              </a:ext>
            </a:extLst>
          </p:cNvPr>
          <p:cNvGrpSpPr/>
          <p:nvPr userDrawn="1"/>
        </p:nvGrpSpPr>
        <p:grpSpPr>
          <a:xfrm>
            <a:off x="4331846" y="-1"/>
            <a:ext cx="2736445" cy="6856917"/>
            <a:chOff x="-3717926" y="327025"/>
            <a:chExt cx="2473326" cy="6197600"/>
          </a:xfrm>
        </p:grpSpPr>
        <p:sp>
          <p:nvSpPr>
            <p:cNvPr id="46" name="Freeform 87">
              <a:extLst>
                <a:ext uri="{FF2B5EF4-FFF2-40B4-BE49-F238E27FC236}">
                  <a16:creationId xmlns:a16="http://schemas.microsoft.com/office/drawing/2014/main" id="{632CCA2A-EBAF-44BB-A7BA-CA3CE4416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430588" y="327025"/>
              <a:ext cx="1905001" cy="6197600"/>
            </a:xfrm>
            <a:custGeom>
              <a:avLst/>
              <a:gdLst>
                <a:gd name="T0" fmla="*/ 503 w 503"/>
                <a:gd name="T1" fmla="*/ 1644 h 1644"/>
                <a:gd name="T2" fmla="*/ 486 w 50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3" h="1644">
                  <a:moveTo>
                    <a:pt x="503" y="1644"/>
                  </a:moveTo>
                  <a:cubicBezTo>
                    <a:pt x="0" y="1088"/>
                    <a:pt x="382" y="212"/>
                    <a:pt x="48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:a16="http://schemas.microsoft.com/office/drawing/2014/main" id="{C6A5B35F-C721-406C-8B76-04524C0BD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532188" y="327025"/>
              <a:ext cx="2074863" cy="6197600"/>
            </a:xfrm>
            <a:custGeom>
              <a:avLst/>
              <a:gdLst>
                <a:gd name="T0" fmla="*/ 548 w 548"/>
                <a:gd name="T1" fmla="*/ 1644 h 1644"/>
                <a:gd name="T2" fmla="*/ 430 w 548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8" h="1644">
                  <a:moveTo>
                    <a:pt x="548" y="1644"/>
                  </a:moveTo>
                  <a:cubicBezTo>
                    <a:pt x="0" y="1128"/>
                    <a:pt x="324" y="247"/>
                    <a:pt x="430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9">
              <a:extLst>
                <a:ext uri="{FF2B5EF4-FFF2-40B4-BE49-F238E27FC236}">
                  <a16:creationId xmlns:a16="http://schemas.microsoft.com/office/drawing/2014/main" id="{2C89EF69-27F0-4118-AD8B-9353B7E3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27438" y="327025"/>
              <a:ext cx="2254251" cy="6197600"/>
            </a:xfrm>
            <a:custGeom>
              <a:avLst/>
              <a:gdLst>
                <a:gd name="T0" fmla="*/ 595 w 595"/>
                <a:gd name="T1" fmla="*/ 1644 h 1644"/>
                <a:gd name="T2" fmla="*/ 372 w 595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5" h="1644">
                  <a:moveTo>
                    <a:pt x="595" y="1644"/>
                  </a:moveTo>
                  <a:cubicBezTo>
                    <a:pt x="0" y="1169"/>
                    <a:pt x="268" y="279"/>
                    <a:pt x="372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0">
              <a:extLst>
                <a:ext uri="{FF2B5EF4-FFF2-40B4-BE49-F238E27FC236}">
                  <a16:creationId xmlns:a16="http://schemas.microsoft.com/office/drawing/2014/main" id="{3A98A419-73B4-4548-97B3-E19118E86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717926" y="327025"/>
              <a:ext cx="2473326" cy="6197600"/>
            </a:xfrm>
            <a:custGeom>
              <a:avLst/>
              <a:gdLst>
                <a:gd name="T0" fmla="*/ 653 w 653"/>
                <a:gd name="T1" fmla="*/ 1644 h 1644"/>
                <a:gd name="T2" fmla="*/ 317 w 65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3" h="1644">
                  <a:moveTo>
                    <a:pt x="653" y="1644"/>
                  </a:moveTo>
                  <a:cubicBezTo>
                    <a:pt x="0" y="1212"/>
                    <a:pt x="219" y="307"/>
                    <a:pt x="317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1">
              <a:extLst>
                <a:ext uri="{FF2B5EF4-FFF2-40B4-BE49-F238E27FC236}">
                  <a16:creationId xmlns:a16="http://schemas.microsoft.com/office/drawing/2014/main" id="{CA52F18D-678E-4C63-A950-69F3576EFF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35338" y="327025"/>
              <a:ext cx="2068513" cy="6197600"/>
            </a:xfrm>
            <a:custGeom>
              <a:avLst/>
              <a:gdLst>
                <a:gd name="T0" fmla="*/ 465 w 546"/>
                <a:gd name="T1" fmla="*/ 1644 h 1644"/>
                <a:gd name="T2" fmla="*/ 546 w 546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6" h="1644">
                  <a:moveTo>
                    <a:pt x="465" y="1644"/>
                  </a:moveTo>
                  <a:cubicBezTo>
                    <a:pt x="0" y="1046"/>
                    <a:pt x="454" y="166"/>
                    <a:pt x="54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06830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57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7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4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98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0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6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689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4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194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6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097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7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3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665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9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6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7793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75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47192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5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919165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6" name="Слайд think-cell" r:id="rId24" imgW="594" imgH="595" progId="TCLayout.ActiveDocument.1">
                  <p:embed/>
                </p:oleObj>
              </mc:Choice>
              <mc:Fallback>
                <p:oleObj name="Слайд think-cell" r:id="rId2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500" y="1"/>
            <a:ext cx="9605964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fld id="{A629F11A-CAD2-4FD2-9793-0DC6E98D19B3}" type="slidenum">
              <a:rPr lang="ru-RU" sz="1200" smtClean="0">
                <a:solidFill>
                  <a:schemeClr val="tx1"/>
                </a:solidFill>
              </a:rPr>
              <a:pPr lvl="0"/>
              <a:t>‹#›</a:t>
            </a:fld>
            <a:endParaRPr lang="ru-RU" sz="1200" dirty="0" smtClean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919" y="64724"/>
            <a:ext cx="1886630" cy="5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696" r:id="rId8"/>
    <p:sldLayoutId id="2147483703" r:id="rId9"/>
    <p:sldLayoutId id="2147483708" r:id="rId10"/>
    <p:sldLayoutId id="2147483701" r:id="rId11"/>
    <p:sldLayoutId id="2147483742" r:id="rId12"/>
    <p:sldLayoutId id="2147483704" r:id="rId13"/>
    <p:sldLayoutId id="2147483707" r:id="rId14"/>
    <p:sldLayoutId id="2147483706" r:id="rId15"/>
    <p:sldLayoutId id="2147483716" r:id="rId16"/>
    <p:sldLayoutId id="2147483709" r:id="rId17"/>
    <p:sldLayoutId id="2147483710" r:id="rId18"/>
    <p:sldLayoutId id="214748376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chart" Target="../charts/chart8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chart" Target="../charts/chart7.xml"/><Relationship Id="rId2" Type="http://schemas.openxmlformats.org/officeDocument/2006/relationships/tags" Target="../tags/tag94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30.v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5" Type="http://schemas.openxmlformats.org/officeDocument/2006/relationships/oleObject" Target="../embeddings/oleObject30.bin"/><Relationship Id="rId10" Type="http://schemas.openxmlformats.org/officeDocument/2006/relationships/tags" Target="../tags/tag102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tags" Target="../tags/tag79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tags" Target="../tags/tag82.xml"/><Relationship Id="rId47" Type="http://schemas.openxmlformats.org/officeDocument/2006/relationships/tags" Target="../tags/tag87.xml"/><Relationship Id="rId50" Type="http://schemas.openxmlformats.org/officeDocument/2006/relationships/oleObject" Target="../embeddings/oleObject27.bin"/><Relationship Id="rId55" Type="http://schemas.openxmlformats.org/officeDocument/2006/relationships/chart" Target="../charts/chart4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Relationship Id="rId46" Type="http://schemas.openxmlformats.org/officeDocument/2006/relationships/tags" Target="../tags/tag86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41" Type="http://schemas.openxmlformats.org/officeDocument/2006/relationships/tags" Target="../tags/tag81.xml"/><Relationship Id="rId54" Type="http://schemas.openxmlformats.org/officeDocument/2006/relationships/chart" Target="../charts/chart3.xml"/><Relationship Id="rId1" Type="http://schemas.openxmlformats.org/officeDocument/2006/relationships/vmlDrawing" Target="../drawings/vmlDrawing27.v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45" Type="http://schemas.openxmlformats.org/officeDocument/2006/relationships/tags" Target="../tags/tag85.xml"/><Relationship Id="rId53" Type="http://schemas.openxmlformats.org/officeDocument/2006/relationships/chart" Target="../charts/chart2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49" Type="http://schemas.openxmlformats.org/officeDocument/2006/relationships/slideLayout" Target="../slideLayouts/slideLayout9.xml"/><Relationship Id="rId57" Type="http://schemas.openxmlformats.org/officeDocument/2006/relationships/chart" Target="../charts/chart6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4" Type="http://schemas.openxmlformats.org/officeDocument/2006/relationships/tags" Target="../tags/tag84.xml"/><Relationship Id="rId52" Type="http://schemas.openxmlformats.org/officeDocument/2006/relationships/chart" Target="../charts/chart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tags" Target="../tags/tag83.xml"/><Relationship Id="rId48" Type="http://schemas.openxmlformats.org/officeDocument/2006/relationships/tags" Target="../tags/tag88.xml"/><Relationship Id="rId56" Type="http://schemas.openxmlformats.org/officeDocument/2006/relationships/chart" Target="../charts/chart5.xml"/><Relationship Id="rId8" Type="http://schemas.openxmlformats.org/officeDocument/2006/relationships/tags" Target="../tags/tag48.xml"/><Relationship Id="rId51" Type="http://schemas.openxmlformats.org/officeDocument/2006/relationships/image" Target="../media/image1.emf"/><Relationship Id="rId3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1.emf"/><Relationship Id="rId2" Type="http://schemas.openxmlformats.org/officeDocument/2006/relationships/tags" Target="../tags/tag89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033" y="5243514"/>
            <a:ext cx="5301390" cy="908050"/>
          </a:xfrm>
        </p:spPr>
        <p:txBody>
          <a:bodyPr/>
          <a:lstStyle/>
          <a:p>
            <a:r>
              <a:rPr lang="ru" sz="1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" sz="1600" dirty="0">
                <a:latin typeface="Arial" pitchFamily="34" charset="0"/>
                <a:cs typeface="Arial" pitchFamily="34" charset="0"/>
              </a:rPr>
              <a:t>3-Энергоорталык», </a:t>
            </a:r>
            <a:r>
              <a:rPr lang="ru" sz="1600" dirty="0" smtClean="0"/>
              <a:t>21 </a:t>
            </a:r>
            <a:r>
              <a:rPr lang="ru" sz="1600" dirty="0"/>
              <a:t>апреля</a:t>
            </a:r>
            <a:r>
              <a:rPr lang="en-US" sz="1600" dirty="0"/>
              <a:t>,</a:t>
            </a:r>
            <a:r>
              <a:rPr lang="ru-RU" sz="1600" dirty="0"/>
              <a:t> </a:t>
            </a:r>
            <a:r>
              <a:rPr lang="ru" sz="1600" dirty="0" smtClean="0"/>
              <a:t>2026 </a:t>
            </a:r>
            <a:r>
              <a:rPr lang="en-US" sz="1600" dirty="0"/>
              <a:t>Kazakhstan</a:t>
            </a:r>
          </a:p>
          <a:p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3033" y="1614489"/>
            <a:ext cx="4728392" cy="3552734"/>
          </a:xfrm>
        </p:spPr>
        <p:txBody>
          <a:bodyPr/>
          <a:lstStyle/>
          <a:p>
            <a:pPr lvl="0" defTabSz="914400"/>
            <a:r>
              <a:rPr lang="ru-RU" sz="2000" dirty="0">
                <a:latin typeface="Arial" pitchFamily="34" charset="0"/>
                <a:cs typeface="Arial" pitchFamily="34" charset="0"/>
              </a:rPr>
              <a:t>ОТЧЕТ ПО ИТОГАМ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2025 ГОДА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defTabSz="914400"/>
            <a:r>
              <a:rPr lang="ru-RU" sz="2000" dirty="0" smtClean="0">
                <a:latin typeface="Arial" pitchFamily="34" charset="0"/>
                <a:cs typeface="Arial" pitchFamily="34" charset="0"/>
              </a:rPr>
              <a:t>ОБ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ИСПОЛНЕНИИ УТВЕРЖДЕННОЙ ТАРИФНОЙ СМЕТЫ И ИНВЕСТИЦИОННОЙ ПРОГРАММЫ,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defTabSz="914400"/>
            <a:r>
              <a:rPr lang="ru-RU" sz="20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СОБЛЮДЕНИИ ПОКАЗАТЕЛЕЙ КАЧЕСТВА И НАДЕЖНОСТИ РЕГУЛИРУЕМЫХ УСЛУГ И ДОСТИЖЕНИИ ПОКАЗАТЕЛЕЙ ЭФФЕКТИВНОСТИ ДЕЯТЕЛЬНОСТИ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defTabSz="914400"/>
            <a:r>
              <a:rPr lang="ru-RU" sz="2000" dirty="0">
                <a:latin typeface="Arial" pitchFamily="34" charset="0"/>
                <a:cs typeface="Arial" pitchFamily="34" charset="0"/>
              </a:rPr>
              <a:t>ПЕРЕД ПОТРЕБИТЕЛЯМИ И ИНЫМИ ЗАИНТЕРЕСОВАННЫМИ ЛИЦАМИ </a:t>
            </a:r>
            <a:endParaRPr lang="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8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Object 15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44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54" name="Object 15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15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altLang="ru-RU" dirty="0">
                <a:latin typeface="Arial" pitchFamily="34" charset="0"/>
                <a:cs typeface="Arial" pitchFamily="34" charset="0"/>
              </a:rPr>
              <a:t>Информация о качестве предоставляемых регулируемых услуг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4324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78;p43"/>
          <p:cNvSpPr/>
          <p:nvPr/>
        </p:nvSpPr>
        <p:spPr>
          <a:xfrm>
            <a:off x="1903164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01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22" name="Google Shape;506;p43"/>
          <p:cNvSpPr txBox="1"/>
          <p:nvPr/>
        </p:nvSpPr>
        <p:spPr>
          <a:xfrm>
            <a:off x="395919" y="2111156"/>
            <a:ext cx="1838050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smtClean="0">
                <a:solidFill>
                  <a:schemeClr val="tx1"/>
                </a:solidFill>
                <a:sym typeface="Open Sans"/>
              </a:rPr>
              <a:t>ГОСТы и СанПиНы: регламентируют параметры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теплоносителя, температурные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режимы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82" name="Google Shape;506;p43"/>
          <p:cNvSpPr txBox="1"/>
          <p:nvPr/>
        </p:nvSpPr>
        <p:spPr>
          <a:xfrm>
            <a:off x="2381608" y="2123043"/>
            <a:ext cx="1573289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Правила технической эксплуатации: для инженерных систем и оборудования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4324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" name="Google Shape;478;p43"/>
          <p:cNvSpPr/>
          <p:nvPr/>
        </p:nvSpPr>
        <p:spPr>
          <a:xfrm>
            <a:off x="1903164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6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01" name="Google Shape;506;p43"/>
          <p:cNvSpPr txBox="1"/>
          <p:nvPr/>
        </p:nvSpPr>
        <p:spPr>
          <a:xfrm>
            <a:off x="433033" y="391901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Использование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энергоэффективного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оборудования и технологий.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2" name="Google Shape;506;p43"/>
          <p:cNvSpPr txBox="1"/>
          <p:nvPr/>
        </p:nvSpPr>
        <p:spPr>
          <a:xfrm>
            <a:off x="2269413" y="3919016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Контроль потерь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тепла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на всех этапах доставки.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21798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8" name="Google Shape;478;p43"/>
          <p:cNvSpPr/>
          <p:nvPr/>
        </p:nvSpPr>
        <p:spPr>
          <a:xfrm>
            <a:off x="580682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2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0" name="Google Shape;506;p43"/>
          <p:cNvSpPr txBox="1"/>
          <p:nvPr/>
        </p:nvSpPr>
        <p:spPr>
          <a:xfrm>
            <a:off x="433344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Лабораторный анализ воды: проводится регулярно для проверки на соответствие нормам.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1" name="Google Shape;506;p43"/>
          <p:cNvSpPr txBox="1"/>
          <p:nvPr/>
        </p:nvSpPr>
        <p:spPr>
          <a:xfrm>
            <a:off x="616982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Мониторинг температур и давления в теплосетях и на выходе из источников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тепла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21798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6" name="Google Shape;478;p43"/>
          <p:cNvSpPr/>
          <p:nvPr/>
        </p:nvSpPr>
        <p:spPr>
          <a:xfrm>
            <a:off x="580682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5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8" name="Google Shape;506;p43"/>
          <p:cNvSpPr txBox="1"/>
          <p:nvPr/>
        </p:nvSpPr>
        <p:spPr>
          <a:xfrm>
            <a:off x="4333440" y="3936287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Оперативное реагирование на жалобы и обращения.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9" name="Google Shape;506;p43"/>
          <p:cNvSpPr txBox="1"/>
          <p:nvPr/>
        </p:nvSpPr>
        <p:spPr>
          <a:xfrm>
            <a:off x="6169820" y="3936287"/>
            <a:ext cx="1688741" cy="12926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Проведение разъяснительной работы и предоставление прозрачной информации об услугах.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812323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4" name="Google Shape;478;p43"/>
          <p:cNvSpPr/>
          <p:nvPr/>
        </p:nvSpPr>
        <p:spPr>
          <a:xfrm>
            <a:off x="971207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3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26" name="Google Shape;506;p43"/>
          <p:cNvSpPr txBox="1"/>
          <p:nvPr/>
        </p:nvSpPr>
        <p:spPr>
          <a:xfrm>
            <a:off x="8235433" y="2111156"/>
            <a:ext cx="183638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Регулярное техническое обслуживание и ремонт сетей. Модернизация оборудования, замена изношенных труб и теплообменников.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27" name="Google Shape;506;p43"/>
          <p:cNvSpPr txBox="1"/>
          <p:nvPr/>
        </p:nvSpPr>
        <p:spPr>
          <a:xfrm>
            <a:off x="10071813" y="2156661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Автоматизация систем управления и диспетчеризация. 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812323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2" name="Google Shape;478;p43"/>
          <p:cNvSpPr/>
          <p:nvPr/>
        </p:nvSpPr>
        <p:spPr>
          <a:xfrm>
            <a:off x="971207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4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34" name="Google Shape;506;p43"/>
          <p:cNvSpPr txBox="1"/>
          <p:nvPr/>
        </p:nvSpPr>
        <p:spPr>
          <a:xfrm>
            <a:off x="8235433" y="3888599"/>
            <a:ext cx="1629499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smtClean="0">
                <a:solidFill>
                  <a:schemeClr val="tx1"/>
                </a:solidFill>
                <a:sym typeface="Open Sans"/>
              </a:rPr>
              <a:t>Подготовка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и сертификация специалистов, работающих на объектах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теплоснабжения. Аттестация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35" name="Google Shape;506;p43"/>
          <p:cNvSpPr txBox="1"/>
          <p:nvPr/>
        </p:nvSpPr>
        <p:spPr>
          <a:xfrm>
            <a:off x="10071813" y="3888599"/>
            <a:ext cx="1688741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Периодическое повышение квалификации является обязательным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для ИТР,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мастеров и операторов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cxnSp>
        <p:nvCxnSpPr>
          <p:cNvPr id="140" name="Straight Connector 139"/>
          <p:cNvCxnSpPr>
            <a:stCxn id="5" idx="3"/>
            <a:endCxn id="107" idx="1"/>
          </p:cNvCxnSpPr>
          <p:nvPr/>
        </p:nvCxnSpPr>
        <p:spPr>
          <a:xfrm>
            <a:off x="4070349" y="254572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2" name="Straight Connector 141"/>
          <p:cNvCxnSpPr>
            <a:stCxn id="107" idx="3"/>
            <a:endCxn id="123" idx="1"/>
          </p:cNvCxnSpPr>
          <p:nvPr/>
        </p:nvCxnSpPr>
        <p:spPr>
          <a:xfrm>
            <a:off x="7974013" y="254572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4" name="Straight Connector 143"/>
          <p:cNvCxnSpPr>
            <a:stCxn id="131" idx="1"/>
            <a:endCxn id="115" idx="3"/>
          </p:cNvCxnSpPr>
          <p:nvPr/>
        </p:nvCxnSpPr>
        <p:spPr>
          <a:xfrm flipH="1">
            <a:off x="7974013" y="435138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6" name="Straight Connector 145"/>
          <p:cNvCxnSpPr>
            <a:stCxn id="115" idx="1"/>
            <a:endCxn id="98" idx="3"/>
          </p:cNvCxnSpPr>
          <p:nvPr/>
        </p:nvCxnSpPr>
        <p:spPr>
          <a:xfrm flipH="1">
            <a:off x="4070349" y="435138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8" name="Straight Connector 147"/>
          <p:cNvCxnSpPr/>
          <p:nvPr/>
        </p:nvCxnSpPr>
        <p:spPr>
          <a:xfrm>
            <a:off x="11554182" y="3308350"/>
            <a:ext cx="0" cy="280409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sp>
        <p:nvSpPr>
          <p:cNvPr id="48" name="Rectangle 47"/>
          <p:cNvSpPr/>
          <p:nvPr/>
        </p:nvSpPr>
        <p:spPr>
          <a:xfrm>
            <a:off x="0" y="5558844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Регулируемые услуги оказываются с учетом требований к качеству, установленных государственными органами в пределах их компетенции</a:t>
            </a:r>
          </a:p>
        </p:txBody>
      </p:sp>
      <p:sp>
        <p:nvSpPr>
          <p:cNvPr id="50" name="Freeform 223"/>
          <p:cNvSpPr>
            <a:spLocks noEditPoints="1"/>
          </p:cNvSpPr>
          <p:nvPr/>
        </p:nvSpPr>
        <p:spPr bwMode="auto">
          <a:xfrm>
            <a:off x="3540549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23"/>
          <p:cNvSpPr>
            <a:spLocks noEditPoints="1"/>
          </p:cNvSpPr>
          <p:nvPr/>
        </p:nvSpPr>
        <p:spPr bwMode="auto">
          <a:xfrm>
            <a:off x="744421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23"/>
          <p:cNvSpPr>
            <a:spLocks noEditPoints="1"/>
          </p:cNvSpPr>
          <p:nvPr/>
        </p:nvSpPr>
        <p:spPr bwMode="auto">
          <a:xfrm>
            <a:off x="1134946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223"/>
          <p:cNvSpPr>
            <a:spLocks noEditPoints="1"/>
          </p:cNvSpPr>
          <p:nvPr/>
        </p:nvSpPr>
        <p:spPr bwMode="auto">
          <a:xfrm>
            <a:off x="3540549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23"/>
          <p:cNvSpPr>
            <a:spLocks noEditPoints="1"/>
          </p:cNvSpPr>
          <p:nvPr/>
        </p:nvSpPr>
        <p:spPr bwMode="auto">
          <a:xfrm>
            <a:off x="7444213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23"/>
          <p:cNvSpPr>
            <a:spLocks noEditPoints="1"/>
          </p:cNvSpPr>
          <p:nvPr/>
        </p:nvSpPr>
        <p:spPr bwMode="auto">
          <a:xfrm>
            <a:off x="11349463" y="486081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70358" y="1149983"/>
            <a:ext cx="776758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Качество предоставляемых услуг обеспечивается: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11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sym typeface="Open Sans"/>
              </a:rPr>
              <a:t>Соблюдение нормативных требований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18502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Контроль качества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9224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Надёжность и состояние инфраструктуры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44137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Квалификация персонала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61611" y="3707531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Работа с потребителями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5154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Энергосбережение и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ресурсоэффективность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endParaRPr lang="ru-RU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5907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9" name="Слайд think-cell" r:id="rId15" imgW="594" imgH="595" progId="TCLayout.ActiveDocument.1">
                  <p:embed/>
                </p:oleObj>
              </mc:Choice>
              <mc:Fallback>
                <p:oleObj name="Слайд think-cell" r:id="rId15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79899"/>
            <a:ext cx="9605964" cy="704850"/>
          </a:xfrm>
        </p:spPr>
        <p:txBody>
          <a:bodyPr vert="horz"/>
          <a:lstStyle/>
          <a:p>
            <a:pPr>
              <a:tabLst>
                <a:tab pos="444500" algn="l"/>
              </a:tabLst>
            </a:pPr>
            <a:r>
              <a:rPr lang="ru" dirty="0">
                <a:solidFill>
                  <a:srgbClr val="DB700F"/>
                </a:solidFill>
              </a:rPr>
              <a:t>Информация о перспективах деятельности (планы развития</a:t>
            </a:r>
            <a:r>
              <a:rPr lang="ru" dirty="0" smtClean="0">
                <a:solidFill>
                  <a:srgbClr val="DB700F"/>
                </a:solidFill>
              </a:rPr>
              <a:t>), в </a:t>
            </a:r>
            <a:r>
              <a:rPr lang="ru" dirty="0">
                <a:solidFill>
                  <a:srgbClr val="DB700F"/>
                </a:solidFill>
              </a:rPr>
              <a:t>том числе возможных изменениях тарифов</a:t>
            </a:r>
            <a:r>
              <a:rPr lang="ru-RU" dirty="0">
                <a:solidFill>
                  <a:srgbClr val="DB7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DB7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DB700F"/>
              </a:solidFill>
            </a:endParaRPr>
          </a:p>
        </p:txBody>
      </p:sp>
      <p:sp>
        <p:nvSpPr>
          <p:cNvPr id="12" name="Abgerundetes Rechteck 109"/>
          <p:cNvSpPr/>
          <p:nvPr/>
        </p:nvSpPr>
        <p:spPr>
          <a:xfrm>
            <a:off x="317501" y="1492250"/>
            <a:ext cx="1571625" cy="1490663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Тариф*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(утвержден уполномоченным органом)</a:t>
            </a:r>
            <a:endParaRPr lang="en-GB" sz="1100" i="1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13" name="Abgerundetes Rechteck 109"/>
          <p:cNvSpPr>
            <a:spLocks/>
          </p:cNvSpPr>
          <p:nvPr/>
        </p:nvSpPr>
        <p:spPr>
          <a:xfrm>
            <a:off x="317501" y="3627438"/>
            <a:ext cx="1571625" cy="1327150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Инвестиции**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(</a:t>
            </a: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утверждены 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уполномоченным органом)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chemeClr val="dk1"/>
              </a:solidFill>
              <a:cs typeface="Arial" pitchFamily="34" charset="0"/>
            </a:endParaRPr>
          </a:p>
        </p:txBody>
      </p:sp>
      <p:cxnSp>
        <p:nvCxnSpPr>
          <p:cNvPr id="14" name="Straight Connector 418"/>
          <p:cNvCxnSpPr/>
          <p:nvPr/>
        </p:nvCxnSpPr>
        <p:spPr>
          <a:xfrm>
            <a:off x="236708" y="3242449"/>
            <a:ext cx="7884000" cy="0"/>
          </a:xfrm>
          <a:prstGeom prst="line">
            <a:avLst/>
          </a:prstGeom>
          <a:ln w="9525" cap="flat" cmpd="sng" algn="ctr">
            <a:solidFill>
              <a:srgbClr val="B2B2B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32550917"/>
              </p:ext>
            </p:extLst>
          </p:nvPr>
        </p:nvGraphicFramePr>
        <p:xfrm>
          <a:off x="2403475" y="1425575"/>
          <a:ext cx="4060825" cy="161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1" name="Прямоугольник 10"/>
          <p:cNvSpPr/>
          <p:nvPr>
            <p:custDataLst>
              <p:tags r:id="rId4"/>
            </p:custDataLst>
          </p:nvPr>
        </p:nvSpPr>
        <p:spPr bwMode="auto">
          <a:xfrm>
            <a:off x="3000375" y="2878139"/>
            <a:ext cx="595958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tx1"/>
                </a:solidFill>
              </a:rPr>
              <a:t>2025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>
            <p:custDataLst>
              <p:tags r:id="rId5"/>
            </p:custDataLst>
          </p:nvPr>
        </p:nvSpPr>
        <p:spPr bwMode="auto">
          <a:xfrm>
            <a:off x="4298950" y="2878139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6"/>
            </p:custDataLst>
          </p:nvPr>
        </p:nvSpPr>
        <p:spPr bwMode="auto">
          <a:xfrm>
            <a:off x="5597525" y="2878139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tx1"/>
                </a:solidFill>
              </a:rPr>
              <a:t>2026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>
            <p:custDataLst>
              <p:tags r:id="rId7"/>
            </p:custDataLst>
          </p:nvPr>
        </p:nvSpPr>
        <p:spPr bwMode="auto">
          <a:xfrm>
            <a:off x="6516688" y="1541463"/>
            <a:ext cx="160338" cy="120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>
            <p:custDataLst>
              <p:tags r:id="rId8"/>
            </p:custDataLst>
          </p:nvPr>
        </p:nvSpPr>
        <p:spPr bwMode="auto">
          <a:xfrm>
            <a:off x="6727825" y="1538288"/>
            <a:ext cx="5588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7F1FD4F-3C1C-48A9-8F29-7A5849B9CC18}" type="datetime'''т''''е''н''''''''г''''''е/''Г''''''''''''''''''кал'''''''''">
              <a:rPr lang="ru-RU" altLang="en-US" sz="900" smtClean="0">
                <a:solidFill>
                  <a:schemeClr val="tx1"/>
                </a:solidFill>
              </a:rPr>
              <a:pPr/>
              <a:t>тенге/Гкал</a:t>
            </a:fld>
            <a:endParaRPr lang="ru-RU" sz="900" dirty="0">
              <a:solidFill>
                <a:schemeClr val="tx1"/>
              </a:solidFill>
            </a:endParaRPr>
          </a:p>
        </p:txBody>
      </p:sp>
      <p:graphicFrame>
        <p:nvGraphicFramePr>
          <p:cNvPr id="35" name="Char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081826075"/>
              </p:ext>
            </p:extLst>
          </p:nvPr>
        </p:nvGraphicFramePr>
        <p:xfrm>
          <a:off x="2403475" y="3444875"/>
          <a:ext cx="4060825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7" name="Прямоугольник 26"/>
          <p:cNvSpPr/>
          <p:nvPr>
            <p:custDataLst>
              <p:tags r:id="rId10"/>
            </p:custDataLst>
          </p:nvPr>
        </p:nvSpPr>
        <p:spPr bwMode="auto">
          <a:xfrm>
            <a:off x="2704700" y="4992688"/>
            <a:ext cx="789272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5ABDC7B-AA66-4952-A4E4-C338C061CA42}" type="datetime'''''''''''''''''''''2''''''0''2''''''''5'''''''''''''''">
              <a:rPr lang="ru-RU" altLang="en-US" sz="900" smtClean="0">
                <a:solidFill>
                  <a:schemeClr val="tx1"/>
                </a:solidFill>
              </a:rPr>
              <a:pPr/>
              <a:t>2025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>
            <p:custDataLst>
              <p:tags r:id="rId11"/>
            </p:custDataLst>
          </p:nvPr>
        </p:nvSpPr>
        <p:spPr bwMode="auto">
          <a:xfrm>
            <a:off x="3869357" y="4992688"/>
            <a:ext cx="991402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0E5BBD9-C02D-462F-98BC-216B00ADF008}" type="datetime'''''20''26''''''''''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>
            <p:custDataLst>
              <p:tags r:id="rId12"/>
            </p:custDataLst>
          </p:nvPr>
        </p:nvSpPr>
        <p:spPr bwMode="auto">
          <a:xfrm>
            <a:off x="6516688" y="3676650"/>
            <a:ext cx="160338" cy="120650"/>
          </a:xfrm>
          <a:prstGeom prst="rect">
            <a:avLst/>
          </a:prstGeom>
          <a:solidFill>
            <a:srgbClr val="8080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>
            <p:custDataLst>
              <p:tags r:id="rId13"/>
            </p:custDataLst>
          </p:nvPr>
        </p:nvSpPr>
        <p:spPr bwMode="auto">
          <a:xfrm>
            <a:off x="6727825" y="3673475"/>
            <a:ext cx="557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3C9D6F7A-06CF-4E4D-B5AC-1EAE00CAB9A6}" type="datetime'''м''''''л''''''''н''''. ''''''''т''''''''енге'''''''''''">
              <a:rPr lang="ru-RU" altLang="en-US" sz="900" smtClean="0">
                <a:solidFill>
                  <a:schemeClr val="tx1"/>
                </a:solidFill>
              </a:rPr>
              <a:pPr/>
              <a:t>млн. тенге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1" name="Freeform 140"/>
          <p:cNvSpPr/>
          <p:nvPr/>
        </p:nvSpPr>
        <p:spPr>
          <a:xfrm>
            <a:off x="7811589" y="1068404"/>
            <a:ext cx="3878101" cy="4600876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accent1"/>
                </a:solidFill>
              </a:rPr>
              <a:t>Выполнение </a:t>
            </a:r>
            <a:r>
              <a:rPr lang="ru-RU" sz="1600" dirty="0" smtClean="0">
                <a:solidFill>
                  <a:schemeClr val="accent1"/>
                </a:solidFill>
              </a:rPr>
              <a:t>мероприятий позволит</a:t>
            </a:r>
            <a:r>
              <a:rPr lang="ru-RU" sz="1600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7942218" y="1693321"/>
            <a:ext cx="3812074" cy="3783207"/>
          </a:xfrm>
          <a:prstGeom prst="rect">
            <a:avLst/>
          </a:prstGeom>
          <a:solidFill>
            <a:schemeClr val="l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lg"/>
          </a:ln>
        </p:spPr>
        <p:txBody>
          <a:bodyPr lIns="108000" tIns="180000" rIns="72000" bIns="72000" anchor="ctr" anchorCtr="0"/>
          <a:lstStyle/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обеспечить поддержание основного оборудования в технически исправном состоянии, при котором возможно обеспечить бесперебойное оказание услуг по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производству тепловой энергии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иметь постоянную готовность к ликвидации чрезвычайных или непредвиденных ситуаций</a:t>
            </a:r>
            <a:r>
              <a:rPr lang="ru-RU" sz="1600" dirty="0" smtClean="0"/>
              <a:t>;</a:t>
            </a: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 повысить эффективность </a:t>
            </a:r>
            <a:r>
              <a:rPr lang="ru-RU" sz="1600" dirty="0"/>
              <a:t>работы </a:t>
            </a:r>
            <a:r>
              <a:rPr lang="ru-RU" sz="1600" dirty="0" smtClean="0"/>
              <a:t>оборудования и качество </a:t>
            </a:r>
            <a:r>
              <a:rPr lang="ru-RU" sz="1600" dirty="0"/>
              <a:t>предоставляемых </a:t>
            </a:r>
            <a:r>
              <a:rPr lang="ru-RU" sz="1600" dirty="0" smtClean="0"/>
              <a:t>регулируемых услуг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657" y="5500095"/>
            <a:ext cx="7572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*В связи с ожидаемым увеличением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 на газ в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году с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июля,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 на тепловую энергию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пересмотрен с учетом новых цен на стратегический товар (газ).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981" y="6005077"/>
            <a:ext cx="7723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**В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снижения износа планируется корректировка инвестиционной программы по производству тепловой энергии на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заменой мероприятий без увеличением суммы инвестиционной программы. </a:t>
            </a:r>
          </a:p>
        </p:txBody>
      </p:sp>
    </p:spTree>
    <p:extLst>
      <p:ext uri="{BB962C8B-B14F-4D97-AF65-F5344CB8AC3E}">
        <p14:creationId xmlns:p14="http://schemas.microsoft.com/office/powerpoint/2010/main" val="23413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3033" y="1614489"/>
            <a:ext cx="4728392" cy="3552734"/>
          </a:xfrm>
        </p:spPr>
        <p:txBody>
          <a:bodyPr/>
          <a:lstStyle/>
          <a:p>
            <a:pPr lvl="0" defTabSz="914400"/>
            <a:endParaRPr lang="ru" sz="4400" dirty="0" smtClean="0">
              <a:latin typeface="Arial" pitchFamily="34" charset="0"/>
              <a:cs typeface="Arial" pitchFamily="34" charset="0"/>
            </a:endParaRPr>
          </a:p>
          <a:p>
            <a:pPr lvl="0" defTabSz="914400"/>
            <a:r>
              <a:rPr lang="ru" sz="4400" dirty="0" smtClean="0">
                <a:latin typeface="Arial" pitchFamily="34" charset="0"/>
                <a:cs typeface="Arial" pitchFamily="34" charset="0"/>
              </a:rPr>
              <a:t>Спасибо за внимание </a:t>
            </a:r>
            <a:endParaRPr lang="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11664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2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" dirty="0">
                <a:solidFill>
                  <a:srgbClr val="DB700F"/>
                </a:solidFill>
              </a:rPr>
              <a:t>Общие сведения </a:t>
            </a:r>
            <a:endParaRPr lang="en-US" dirty="0">
              <a:solidFill>
                <a:srgbClr val="DB700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382" y="3348153"/>
            <a:ext cx="5619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Вид используемого топлива:</a:t>
            </a:r>
            <a:endParaRPr lang="ru-RU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Основное топливо - природный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газ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(газ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на станцию подается по индивидуальной ветке от магистрального трубопровода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Газли-Шымкент); </a:t>
            </a: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Резервное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топливо – топочный мазут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М-100.</a:t>
            </a:r>
            <a:endParaRPr 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383" y="868079"/>
            <a:ext cx="11778260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539750"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АО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«3-Энергоорталык» - </a:t>
            </a:r>
            <a:r>
              <a:rPr 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энергоисточник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с комбинированным производством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электрической и тепловой энергии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1382" y="1198211"/>
            <a:ext cx="5619182" cy="22390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Основные технические показатели:</a:t>
            </a: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Установленная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электрическая мощность станции - 160 Мвт. </a:t>
            </a:r>
            <a:endParaRPr lang="ru-RU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Рабочая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мощность станции составляет </a:t>
            </a:r>
            <a:r>
              <a:rPr lang="ru-RU" sz="1600">
                <a:solidFill>
                  <a:prstClr val="black"/>
                </a:solidFill>
                <a:cs typeface="Times New Roman" panose="02020603050405020304" pitchFamily="18" charset="0"/>
              </a:rPr>
              <a:t>до </a:t>
            </a:r>
            <a:r>
              <a:rPr lang="ru-RU" sz="1600" smtClean="0">
                <a:solidFill>
                  <a:prstClr val="black"/>
                </a:solidFill>
                <a:cs typeface="Times New Roman" panose="02020603050405020304" pitchFamily="18" charset="0"/>
              </a:rPr>
              <a:t>75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МВт летом и до 140 МВт зимой.</a:t>
            </a: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Тепловая мощность станции позволяет выдавать до 500 Гкал/час тепла в горячей воде и до 205 т/час пара разных параметров (60 атм., 35 атм., 16 атм.).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382" y="5672263"/>
            <a:ext cx="11540825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625475">
              <a:spcBef>
                <a:spcPts val="300"/>
              </a:spcBef>
              <a:spcAft>
                <a:spcPts val="300"/>
              </a:spcAft>
            </a:pPr>
            <a:r>
              <a:rPr lang="ru" sz="1600" dirty="0">
                <a:latin typeface="Arial" panose="020B0604020202020204" pitchFamily="34" charset="0"/>
                <a:cs typeface="Arial" panose="020B0604020202020204" pitchFamily="34" charset="0"/>
              </a:rPr>
              <a:t>АО «3-Энергоорталык» включено в местный раздел Государственного регистра субъектов естественных монополий по услуге «</a:t>
            </a:r>
            <a:r>
              <a:rPr lang="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тепловой энергии</a:t>
            </a:r>
            <a:r>
              <a:rPr lang="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" b="1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приказ Департамента Комитета по регулированию естественных монополий и защите конкуренции МНЭ РК по ЮКО №304-ОД от 13 ноября 2015 года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grpSp>
        <p:nvGrpSpPr>
          <p:cNvPr id="14" name="Group 488"/>
          <p:cNvGrpSpPr/>
          <p:nvPr/>
        </p:nvGrpSpPr>
        <p:grpSpPr>
          <a:xfrm>
            <a:off x="317500" y="5564144"/>
            <a:ext cx="371475" cy="371475"/>
            <a:chOff x="-2103438" y="3878264"/>
            <a:chExt cx="371475" cy="371475"/>
          </a:xfrm>
        </p:grpSpPr>
        <p:sp>
          <p:nvSpPr>
            <p:cNvPr id="15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488"/>
          <p:cNvGrpSpPr/>
          <p:nvPr/>
        </p:nvGrpSpPr>
        <p:grpSpPr>
          <a:xfrm>
            <a:off x="284163" y="759960"/>
            <a:ext cx="371475" cy="371475"/>
            <a:chOff x="-2103438" y="3878264"/>
            <a:chExt cx="371475" cy="371475"/>
          </a:xfrm>
        </p:grpSpPr>
        <p:sp>
          <p:nvSpPr>
            <p:cNvPr id="27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77" y="3437285"/>
            <a:ext cx="5736866" cy="20180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2777" y="1125295"/>
            <a:ext cx="5736866" cy="22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0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8" y="0"/>
            <a:ext cx="9316529" cy="704850"/>
          </a:xfrm>
        </p:spPr>
        <p:txBody>
          <a:bodyPr vert="horz"/>
          <a:lstStyle/>
          <a:p>
            <a:r>
              <a:rPr lang="ru-RU" dirty="0">
                <a:solidFill>
                  <a:srgbClr val="DB700F"/>
                </a:solidFill>
              </a:rPr>
              <a:t>Информация </a:t>
            </a:r>
            <a:r>
              <a:rPr lang="kk-KZ" dirty="0" smtClean="0">
                <a:solidFill>
                  <a:srgbClr val="DB700F"/>
                </a:solidFill>
              </a:rPr>
              <a:t>об исполнении </a:t>
            </a:r>
            <a:r>
              <a:rPr lang="kk-KZ" dirty="0">
                <a:solidFill>
                  <a:srgbClr val="DB700F"/>
                </a:solidFill>
              </a:rPr>
              <a:t>утвержденной </a:t>
            </a:r>
            <a:r>
              <a:rPr lang="ru-RU" dirty="0">
                <a:solidFill>
                  <a:srgbClr val="DB700F"/>
                </a:solidFill>
              </a:rPr>
              <a:t>инвестиционной программы за </a:t>
            </a:r>
            <a:r>
              <a:rPr lang="ru-RU" dirty="0" smtClean="0">
                <a:solidFill>
                  <a:srgbClr val="DB700F"/>
                </a:solidFill>
              </a:rPr>
              <a:t>2025 </a:t>
            </a:r>
            <a:r>
              <a:rPr lang="ru-RU" dirty="0">
                <a:solidFill>
                  <a:srgbClr val="DB700F"/>
                </a:solidFill>
              </a:rPr>
              <a:t>год </a:t>
            </a:r>
            <a:endParaRPr lang="en-US" dirty="0">
              <a:solidFill>
                <a:srgbClr val="DB700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360972"/>
              </p:ext>
            </p:extLst>
          </p:nvPr>
        </p:nvGraphicFramePr>
        <p:xfrm>
          <a:off x="172528" y="818147"/>
          <a:ext cx="12019476" cy="5706675"/>
        </p:xfrm>
        <a:graphic>
          <a:graphicData uri="http://schemas.openxmlformats.org/drawingml/2006/table">
            <a:tbl>
              <a:tblPr/>
              <a:tblGrid>
                <a:gridCol w="564348">
                  <a:extLst>
                    <a:ext uri="{9D8B030D-6E8A-4147-A177-3AD203B41FA5}">
                      <a16:colId xmlns:a16="http://schemas.microsoft.com/office/drawing/2014/main" val="2897226514"/>
                    </a:ext>
                  </a:extLst>
                </a:gridCol>
                <a:gridCol w="669849">
                  <a:extLst>
                    <a:ext uri="{9D8B030D-6E8A-4147-A177-3AD203B41FA5}">
                      <a16:colId xmlns:a16="http://schemas.microsoft.com/office/drawing/2014/main" val="1741636793"/>
                    </a:ext>
                  </a:extLst>
                </a:gridCol>
                <a:gridCol w="1510238">
                  <a:extLst>
                    <a:ext uri="{9D8B030D-6E8A-4147-A177-3AD203B41FA5}">
                      <a16:colId xmlns:a16="http://schemas.microsoft.com/office/drawing/2014/main" val="3908294442"/>
                    </a:ext>
                  </a:extLst>
                </a:gridCol>
                <a:gridCol w="340156">
                  <a:extLst>
                    <a:ext uri="{9D8B030D-6E8A-4147-A177-3AD203B41FA5}">
                      <a16:colId xmlns:a16="http://schemas.microsoft.com/office/drawing/2014/main" val="2322428389"/>
                    </a:ext>
                  </a:extLst>
                </a:gridCol>
                <a:gridCol w="293771">
                  <a:extLst>
                    <a:ext uri="{9D8B030D-6E8A-4147-A177-3AD203B41FA5}">
                      <a16:colId xmlns:a16="http://schemas.microsoft.com/office/drawing/2014/main" val="4080612180"/>
                    </a:ext>
                  </a:extLst>
                </a:gridCol>
                <a:gridCol w="386541">
                  <a:extLst>
                    <a:ext uri="{9D8B030D-6E8A-4147-A177-3AD203B41FA5}">
                      <a16:colId xmlns:a16="http://schemas.microsoft.com/office/drawing/2014/main" val="3889194954"/>
                    </a:ext>
                  </a:extLst>
                </a:gridCol>
                <a:gridCol w="432924">
                  <a:extLst>
                    <a:ext uri="{9D8B030D-6E8A-4147-A177-3AD203B41FA5}">
                      <a16:colId xmlns:a16="http://schemas.microsoft.com/office/drawing/2014/main" val="422756941"/>
                    </a:ext>
                  </a:extLst>
                </a:gridCol>
                <a:gridCol w="216463">
                  <a:extLst>
                    <a:ext uri="{9D8B030D-6E8A-4147-A177-3AD203B41FA5}">
                      <a16:colId xmlns:a16="http://schemas.microsoft.com/office/drawing/2014/main" val="886083908"/>
                    </a:ext>
                  </a:extLst>
                </a:gridCol>
                <a:gridCol w="572080">
                  <a:extLst>
                    <a:ext uri="{9D8B030D-6E8A-4147-A177-3AD203B41FA5}">
                      <a16:colId xmlns:a16="http://schemas.microsoft.com/office/drawing/2014/main" val="452499315"/>
                    </a:ext>
                  </a:extLst>
                </a:gridCol>
                <a:gridCol w="574014">
                  <a:extLst>
                    <a:ext uri="{9D8B030D-6E8A-4147-A177-3AD203B41FA5}">
                      <a16:colId xmlns:a16="http://schemas.microsoft.com/office/drawing/2014/main" val="1034706254"/>
                    </a:ext>
                  </a:extLst>
                </a:gridCol>
                <a:gridCol w="508934">
                  <a:extLst>
                    <a:ext uri="{9D8B030D-6E8A-4147-A177-3AD203B41FA5}">
                      <a16:colId xmlns:a16="http://schemas.microsoft.com/office/drawing/2014/main" val="1020379355"/>
                    </a:ext>
                  </a:extLst>
                </a:gridCol>
                <a:gridCol w="1332930">
                  <a:extLst>
                    <a:ext uri="{9D8B030D-6E8A-4147-A177-3AD203B41FA5}">
                      <a16:colId xmlns:a16="http://schemas.microsoft.com/office/drawing/2014/main" val="3279552369"/>
                    </a:ext>
                  </a:extLst>
                </a:gridCol>
                <a:gridCol w="272511">
                  <a:extLst>
                    <a:ext uri="{9D8B030D-6E8A-4147-A177-3AD203B41FA5}">
                      <a16:colId xmlns:a16="http://schemas.microsoft.com/office/drawing/2014/main" val="923580602"/>
                    </a:ext>
                  </a:extLst>
                </a:gridCol>
                <a:gridCol w="185541">
                  <a:extLst>
                    <a:ext uri="{9D8B030D-6E8A-4147-A177-3AD203B41FA5}">
                      <a16:colId xmlns:a16="http://schemas.microsoft.com/office/drawing/2014/main" val="214542402"/>
                    </a:ext>
                  </a:extLst>
                </a:gridCol>
                <a:gridCol w="239655">
                  <a:extLst>
                    <a:ext uri="{9D8B030D-6E8A-4147-A177-3AD203B41FA5}">
                      <a16:colId xmlns:a16="http://schemas.microsoft.com/office/drawing/2014/main" val="758584310"/>
                    </a:ext>
                  </a:extLst>
                </a:gridCol>
                <a:gridCol w="226126">
                  <a:extLst>
                    <a:ext uri="{9D8B030D-6E8A-4147-A177-3AD203B41FA5}">
                      <a16:colId xmlns:a16="http://schemas.microsoft.com/office/drawing/2014/main" val="3112472011"/>
                    </a:ext>
                  </a:extLst>
                </a:gridCol>
                <a:gridCol w="388473">
                  <a:extLst>
                    <a:ext uri="{9D8B030D-6E8A-4147-A177-3AD203B41FA5}">
                      <a16:colId xmlns:a16="http://schemas.microsoft.com/office/drawing/2014/main" val="2763260811"/>
                    </a:ext>
                  </a:extLst>
                </a:gridCol>
                <a:gridCol w="378809">
                  <a:extLst>
                    <a:ext uri="{9D8B030D-6E8A-4147-A177-3AD203B41FA5}">
                      <a16:colId xmlns:a16="http://schemas.microsoft.com/office/drawing/2014/main" val="2030938552"/>
                    </a:ext>
                  </a:extLst>
                </a:gridCol>
                <a:gridCol w="386541">
                  <a:extLst>
                    <a:ext uri="{9D8B030D-6E8A-4147-A177-3AD203B41FA5}">
                      <a16:colId xmlns:a16="http://schemas.microsoft.com/office/drawing/2014/main" val="4087278709"/>
                    </a:ext>
                  </a:extLst>
                </a:gridCol>
                <a:gridCol w="388473">
                  <a:extLst>
                    <a:ext uri="{9D8B030D-6E8A-4147-A177-3AD203B41FA5}">
                      <a16:colId xmlns:a16="http://schemas.microsoft.com/office/drawing/2014/main" val="2784312752"/>
                    </a:ext>
                  </a:extLst>
                </a:gridCol>
                <a:gridCol w="226126">
                  <a:extLst>
                    <a:ext uri="{9D8B030D-6E8A-4147-A177-3AD203B41FA5}">
                      <a16:colId xmlns:a16="http://schemas.microsoft.com/office/drawing/2014/main" val="2534289535"/>
                    </a:ext>
                  </a:extLst>
                </a:gridCol>
                <a:gridCol w="386541">
                  <a:extLst>
                    <a:ext uri="{9D8B030D-6E8A-4147-A177-3AD203B41FA5}">
                      <a16:colId xmlns:a16="http://schemas.microsoft.com/office/drawing/2014/main" val="27735674"/>
                    </a:ext>
                  </a:extLst>
                </a:gridCol>
                <a:gridCol w="280727">
                  <a:extLst>
                    <a:ext uri="{9D8B030D-6E8A-4147-A177-3AD203B41FA5}">
                      <a16:colId xmlns:a16="http://schemas.microsoft.com/office/drawing/2014/main" val="3954226268"/>
                    </a:ext>
                  </a:extLst>
                </a:gridCol>
                <a:gridCol w="394636">
                  <a:extLst>
                    <a:ext uri="{9D8B030D-6E8A-4147-A177-3AD203B41FA5}">
                      <a16:colId xmlns:a16="http://schemas.microsoft.com/office/drawing/2014/main" val="1298352174"/>
                    </a:ext>
                  </a:extLst>
                </a:gridCol>
                <a:gridCol w="336702">
                  <a:extLst>
                    <a:ext uri="{9D8B030D-6E8A-4147-A177-3AD203B41FA5}">
                      <a16:colId xmlns:a16="http://schemas.microsoft.com/office/drawing/2014/main" val="3629614802"/>
                    </a:ext>
                  </a:extLst>
                </a:gridCol>
                <a:gridCol w="526367">
                  <a:extLst>
                    <a:ext uri="{9D8B030D-6E8A-4147-A177-3AD203B41FA5}">
                      <a16:colId xmlns:a16="http://schemas.microsoft.com/office/drawing/2014/main" val="3801636240"/>
                    </a:ext>
                  </a:extLst>
                </a:gridCol>
              </a:tblGrid>
              <a:tr h="84823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о плановых и фактических объемах предоставления регулируемых услуг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 о прибылях и убытках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инвестиционной программы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тыс.тенге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о фактических условиях и размерах финансирования инвестиционной программы, тыс. 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 повышения качества и надежности предоставляемых регулируемых услуг и эффективности деятельности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890275"/>
                  </a:ext>
                </a:extLst>
              </a:tr>
              <a:tr h="1105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регулируемых услуг (товаров, работ) и обслуживаемая территория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 предоставления услуги в рамках инвестиционной программы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собственные средства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Заемные средства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Бюджетные средства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Улучшение производственных показателей, %, по годам реализации в зависимости от утвержденной инвестиционной 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потерь, %, по годам реализации в зависимости от утвержденной инвестиционной программы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аварийности, по годам реализации в зависимости от утвержденной инвестиционной программы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36330"/>
                  </a:ext>
                </a:extLst>
              </a:tr>
              <a:tr h="31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827218"/>
                  </a:ext>
                </a:extLst>
              </a:tr>
              <a:tr h="354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351791"/>
                  </a:ext>
                </a:extLst>
              </a:tr>
              <a:tr h="139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953708"/>
                  </a:ext>
                </a:extLst>
              </a:tr>
              <a:tr h="3823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Производство тепловой энергии. (г.Шымкент)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КПП 1-ступени котлоагрегата ТГМЕ-464 ст.№3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-98,580 млн.тенге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22 377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22 377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189 409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3671"/>
                  </a:ext>
                </a:extLst>
              </a:tr>
              <a:tr h="410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кровли зданий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ХЦ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ЦЦР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ЭЦ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КОПС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технососной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29 081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29 081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658195"/>
                  </a:ext>
                </a:extLst>
              </a:tr>
              <a:tr h="354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газового тракта котлоагрегата №2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25 554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27 779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2 225,07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счет увеличения стоимости материалов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94030"/>
                  </a:ext>
                </a:extLst>
              </a:tr>
              <a:tr h="354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воздушного тракта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котлоагрегата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21 666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2 513,98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счет увеличения стоимости материалов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132683"/>
                  </a:ext>
                </a:extLst>
              </a:tr>
              <a:tr h="368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ШПП  котлоагрегата ТГМЕ-464 ст.№3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19 444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19 863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419,25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счет увеличения стоимости материалов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786734"/>
                  </a:ext>
                </a:extLst>
              </a:tr>
              <a:tr h="347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ШПП  котлоагрегата ТГМЕ-464 ст.№2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18 553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18 915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счет увеличения стоимости материалов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078782"/>
                  </a:ext>
                </a:extLst>
              </a:tr>
              <a:tr h="472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кровли главного корпуса машинного зала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КТЦ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Деаэраторного этажа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52 734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-2 731,63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оптимизация работ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85385"/>
                  </a:ext>
                </a:extLst>
              </a:tr>
              <a:tr h="19467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189 409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192 197,82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2 788,34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2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3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97751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>
                <a:solidFill>
                  <a:srgbClr val="DB700F"/>
                </a:solidFill>
              </a:rPr>
              <a:t>Информация </a:t>
            </a:r>
            <a:r>
              <a:rPr lang="ru-RU" dirty="0" smtClean="0">
                <a:solidFill>
                  <a:srgbClr val="DB700F"/>
                </a:solidFill>
              </a:rPr>
              <a:t>о </a:t>
            </a:r>
            <a:r>
              <a:rPr lang="ru-RU" dirty="0">
                <a:solidFill>
                  <a:srgbClr val="DB700F"/>
                </a:solidFill>
              </a:rPr>
              <a:t>постатейном исполнении тарифной сметы на </a:t>
            </a:r>
            <a:r>
              <a:rPr lang="ru-RU" dirty="0" smtClean="0">
                <a:solidFill>
                  <a:srgbClr val="DB700F"/>
                </a:solidFill>
              </a:rPr>
              <a:t>услугу </a:t>
            </a:r>
            <a:r>
              <a:rPr lang="ru-RU" dirty="0">
                <a:solidFill>
                  <a:srgbClr val="DB700F"/>
                </a:solidFill>
              </a:rPr>
              <a:t>по производству тепловой </a:t>
            </a:r>
            <a:r>
              <a:rPr lang="ru-RU" dirty="0" smtClean="0">
                <a:solidFill>
                  <a:srgbClr val="DB700F"/>
                </a:solidFill>
              </a:rPr>
              <a:t>энергии за 2025 год (1 </a:t>
            </a:r>
            <a:r>
              <a:rPr lang="ru-RU" dirty="0">
                <a:solidFill>
                  <a:srgbClr val="DB700F"/>
                </a:solidFill>
              </a:rPr>
              <a:t>из </a:t>
            </a:r>
            <a:r>
              <a:rPr lang="ru-RU" dirty="0" smtClean="0">
                <a:solidFill>
                  <a:srgbClr val="DB700F"/>
                </a:solidFill>
              </a:rPr>
              <a:t>3)</a:t>
            </a:r>
            <a:endParaRPr lang="en-US" dirty="0">
              <a:solidFill>
                <a:srgbClr val="DB700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138781"/>
              </p:ext>
            </p:extLst>
          </p:nvPr>
        </p:nvGraphicFramePr>
        <p:xfrm>
          <a:off x="317501" y="866272"/>
          <a:ext cx="11685203" cy="5607232"/>
        </p:xfrm>
        <a:graphic>
          <a:graphicData uri="http://schemas.openxmlformats.org/drawingml/2006/table">
            <a:tbl>
              <a:tblPr/>
              <a:tblGrid>
                <a:gridCol w="373136">
                  <a:extLst>
                    <a:ext uri="{9D8B030D-6E8A-4147-A177-3AD203B41FA5}">
                      <a16:colId xmlns:a16="http://schemas.microsoft.com/office/drawing/2014/main" val="3989833799"/>
                    </a:ext>
                  </a:extLst>
                </a:gridCol>
                <a:gridCol w="3007040">
                  <a:extLst>
                    <a:ext uri="{9D8B030D-6E8A-4147-A177-3AD203B41FA5}">
                      <a16:colId xmlns:a16="http://schemas.microsoft.com/office/drawing/2014/main" val="785077372"/>
                    </a:ext>
                  </a:extLst>
                </a:gridCol>
                <a:gridCol w="801147">
                  <a:extLst>
                    <a:ext uri="{9D8B030D-6E8A-4147-A177-3AD203B41FA5}">
                      <a16:colId xmlns:a16="http://schemas.microsoft.com/office/drawing/2014/main" val="2706662530"/>
                    </a:ext>
                  </a:extLst>
                </a:gridCol>
                <a:gridCol w="1308721">
                  <a:extLst>
                    <a:ext uri="{9D8B030D-6E8A-4147-A177-3AD203B41FA5}">
                      <a16:colId xmlns:a16="http://schemas.microsoft.com/office/drawing/2014/main" val="1610246789"/>
                    </a:ext>
                  </a:extLst>
                </a:gridCol>
                <a:gridCol w="1275796">
                  <a:extLst>
                    <a:ext uri="{9D8B030D-6E8A-4147-A177-3AD203B41FA5}">
                      <a16:colId xmlns:a16="http://schemas.microsoft.com/office/drawing/2014/main" val="3523077671"/>
                    </a:ext>
                  </a:extLst>
                </a:gridCol>
                <a:gridCol w="1144101">
                  <a:extLst>
                    <a:ext uri="{9D8B030D-6E8A-4147-A177-3AD203B41FA5}">
                      <a16:colId xmlns:a16="http://schemas.microsoft.com/office/drawing/2014/main" val="2664924331"/>
                    </a:ext>
                  </a:extLst>
                </a:gridCol>
                <a:gridCol w="3775262">
                  <a:extLst>
                    <a:ext uri="{9D8B030D-6E8A-4147-A177-3AD203B41FA5}">
                      <a16:colId xmlns:a16="http://schemas.microsoft.com/office/drawing/2014/main" val="1266272402"/>
                    </a:ext>
                  </a:extLst>
                </a:gridCol>
              </a:tblGrid>
              <a:tr h="808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р/с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Наименование показателей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  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Предусмотрено в утвержденной тарифной смете (приказ ДКРЕМ №88 от 21.11.25г)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%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73873"/>
                  </a:ext>
                </a:extLst>
              </a:tr>
              <a:tr h="2844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производство товаров и предоставление услуг, всего, в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т.ч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3 722 063,8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3 552 152,1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95,1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220504"/>
                  </a:ext>
                </a:extLst>
              </a:tr>
              <a:tr h="19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Мат.затраты -всего, в т.ч.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3 030 470,75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2 800 271,0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-7,6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430565"/>
                  </a:ext>
                </a:extLst>
              </a:tr>
              <a:tr h="1616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 (газ,мазут)</a:t>
                      </a:r>
                    </a:p>
                  </a:txBody>
                  <a:tcPr marL="47681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2 888 487,44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2 653 303,0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-8,1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объемов производства. 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104088"/>
                  </a:ext>
                </a:extLst>
              </a:tr>
              <a:tr h="181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химреагенты</a:t>
                      </a:r>
                    </a:p>
                  </a:txBody>
                  <a:tcPr marL="47681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110 043,74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111 848,0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цены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718180"/>
                  </a:ext>
                </a:extLst>
              </a:tr>
              <a:tr h="155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вода на технолог.цели</a:t>
                      </a:r>
                    </a:p>
                  </a:txBody>
                  <a:tcPr marL="47681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тенге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24 813,00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24 316,0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объемов производства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010609"/>
                  </a:ext>
                </a:extLst>
              </a:tr>
              <a:tr h="1616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1.4.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на ТО и эксплуатацию</a:t>
                      </a:r>
                    </a:p>
                  </a:txBody>
                  <a:tcPr marL="47681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5 490,03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9 024,0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64,4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цен на материалы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540810"/>
                  </a:ext>
                </a:extLst>
              </a:tr>
              <a:tr h="168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1.5.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ГСМ</a:t>
                      </a:r>
                    </a:p>
                  </a:txBody>
                  <a:tcPr marL="47681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1 636,54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1 780,0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8,8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цены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425770"/>
                  </a:ext>
                </a:extLst>
              </a:tr>
              <a:tr h="1616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оплату труда, всего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381 910,21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371 101,0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-2,8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087848"/>
                  </a:ext>
                </a:extLst>
              </a:tr>
              <a:tr h="278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ППР</a:t>
                      </a:r>
                    </a:p>
                  </a:txBody>
                  <a:tcPr marL="47681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338 272,99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332 764,0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-1,6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численности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647793"/>
                  </a:ext>
                </a:extLst>
              </a:tr>
              <a:tr h="187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</a:t>
                      </a:r>
                    </a:p>
                  </a:txBody>
                  <a:tcPr marL="47681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33 489,03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30 065,0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-10,2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фактические отчисления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608769"/>
                  </a:ext>
                </a:extLst>
              </a:tr>
              <a:tr h="304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ОСМС (обязательное социальное медицинское страхование)</a:t>
                      </a:r>
                    </a:p>
                  </a:txBody>
                  <a:tcPr marL="47681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10 148,19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8 272,00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-18,5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фактические отчисления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550945"/>
                  </a:ext>
                </a:extLst>
              </a:tr>
              <a:tr h="271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185 643,1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218 577,0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стоимости ОС за счет капитальных ремонтов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64213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83 359,76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88 165,0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Увеличение стоимости услуг 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120414"/>
                  </a:ext>
                </a:extLst>
              </a:tr>
              <a:tr h="181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4.1.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рем.работы</a:t>
                      </a:r>
                    </a:p>
                  </a:txBody>
                  <a:tcPr marL="47681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53 840,8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53 877,0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91321"/>
                  </a:ext>
                </a:extLst>
              </a:tr>
              <a:tr h="200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4.2.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подрядных орг. по ремонту</a:t>
                      </a:r>
                    </a:p>
                  </a:txBody>
                  <a:tcPr marL="47681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29 519,0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34 288,0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439574"/>
                  </a:ext>
                </a:extLst>
              </a:tr>
              <a:tr h="212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40 679,9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74 038,0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271206"/>
                  </a:ext>
                </a:extLst>
              </a:tr>
              <a:tr h="271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Услуги сторонних организаций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19 179,5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48 503,0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152,9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стоимости услуг, производственная необходимость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298182"/>
                  </a:ext>
                </a:extLst>
              </a:tr>
              <a:tr h="297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5.2.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16 561,4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18 915,00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налога на имущество в  связи с увеличением стоимости ОС за счет капитального ремонта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693991"/>
                  </a:ext>
                </a:extLst>
              </a:tr>
              <a:tr h="303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5.3.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Страхование 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2 706,0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3 919,00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44,8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стоимости 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074580"/>
                  </a:ext>
                </a:extLst>
              </a:tr>
              <a:tr h="349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5.4.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охрану труда и  ТБ (спец.одежда, мыло,молоко)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2 233,0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2 701,00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стоимости 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254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2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12529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4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>
                <a:solidFill>
                  <a:srgbClr val="DB700F"/>
                </a:solidFill>
              </a:rPr>
              <a:t>Информация о постатейном исполнении тарифной сметы на </a:t>
            </a:r>
            <a:r>
              <a:rPr lang="ru-RU" dirty="0">
                <a:solidFill>
                  <a:srgbClr val="DB700F"/>
                </a:solidFill>
              </a:rPr>
              <a:t>услугу по производству тепловой энергии за </a:t>
            </a:r>
            <a:r>
              <a:rPr lang="ru-RU" dirty="0" smtClean="0">
                <a:solidFill>
                  <a:srgbClr val="DB700F"/>
                </a:solidFill>
              </a:rPr>
              <a:t>2025 </a:t>
            </a:r>
            <a:r>
              <a:rPr lang="ru-RU" dirty="0">
                <a:solidFill>
                  <a:srgbClr val="DB700F"/>
                </a:solidFill>
              </a:rPr>
              <a:t>год (</a:t>
            </a:r>
            <a:r>
              <a:rPr lang="ru-RU" dirty="0" smtClean="0">
                <a:solidFill>
                  <a:srgbClr val="DB700F"/>
                </a:solidFill>
              </a:rPr>
              <a:t>2 </a:t>
            </a:r>
            <a:r>
              <a:rPr lang="ru-RU" dirty="0">
                <a:solidFill>
                  <a:srgbClr val="DB700F"/>
                </a:solidFill>
              </a:rPr>
              <a:t>из 3)</a:t>
            </a:r>
            <a:endParaRPr lang="en-US" dirty="0">
              <a:solidFill>
                <a:srgbClr val="DB700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796384"/>
              </p:ext>
            </p:extLst>
          </p:nvPr>
        </p:nvGraphicFramePr>
        <p:xfrm>
          <a:off x="317500" y="808524"/>
          <a:ext cx="11502322" cy="5471322"/>
        </p:xfrm>
        <a:graphic>
          <a:graphicData uri="http://schemas.openxmlformats.org/drawingml/2006/table">
            <a:tbl>
              <a:tblPr/>
              <a:tblGrid>
                <a:gridCol w="367296">
                  <a:extLst>
                    <a:ext uri="{9D8B030D-6E8A-4147-A177-3AD203B41FA5}">
                      <a16:colId xmlns:a16="http://schemas.microsoft.com/office/drawing/2014/main" val="1757727484"/>
                    </a:ext>
                  </a:extLst>
                </a:gridCol>
                <a:gridCol w="2959978">
                  <a:extLst>
                    <a:ext uri="{9D8B030D-6E8A-4147-A177-3AD203B41FA5}">
                      <a16:colId xmlns:a16="http://schemas.microsoft.com/office/drawing/2014/main" val="1446339058"/>
                    </a:ext>
                  </a:extLst>
                </a:gridCol>
                <a:gridCol w="788608">
                  <a:extLst>
                    <a:ext uri="{9D8B030D-6E8A-4147-A177-3AD203B41FA5}">
                      <a16:colId xmlns:a16="http://schemas.microsoft.com/office/drawing/2014/main" val="874968324"/>
                    </a:ext>
                  </a:extLst>
                </a:gridCol>
                <a:gridCol w="1288238">
                  <a:extLst>
                    <a:ext uri="{9D8B030D-6E8A-4147-A177-3AD203B41FA5}">
                      <a16:colId xmlns:a16="http://schemas.microsoft.com/office/drawing/2014/main" val="925215361"/>
                    </a:ext>
                  </a:extLst>
                </a:gridCol>
                <a:gridCol w="1255830">
                  <a:extLst>
                    <a:ext uri="{9D8B030D-6E8A-4147-A177-3AD203B41FA5}">
                      <a16:colId xmlns:a16="http://schemas.microsoft.com/office/drawing/2014/main" val="2932638289"/>
                    </a:ext>
                  </a:extLst>
                </a:gridCol>
                <a:gridCol w="1126196">
                  <a:extLst>
                    <a:ext uri="{9D8B030D-6E8A-4147-A177-3AD203B41FA5}">
                      <a16:colId xmlns:a16="http://schemas.microsoft.com/office/drawing/2014/main" val="4234889511"/>
                    </a:ext>
                  </a:extLst>
                </a:gridCol>
                <a:gridCol w="3716176">
                  <a:extLst>
                    <a:ext uri="{9D8B030D-6E8A-4147-A177-3AD203B41FA5}">
                      <a16:colId xmlns:a16="http://schemas.microsoft.com/office/drawing/2014/main" val="2013875121"/>
                    </a:ext>
                  </a:extLst>
                </a:gridCol>
              </a:tblGrid>
              <a:tr h="8959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р/с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Наименование показателей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  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Предусмотрено в утвержденной тарифной смете (приказ ДКРЕМ №88 от 21.11.25г)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%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148435"/>
                  </a:ext>
                </a:extLst>
              </a:tr>
              <a:tr h="179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ПЕРИОДА всего, вт.ч.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67 011,41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68 911,00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696570"/>
                  </a:ext>
                </a:extLst>
              </a:tr>
              <a:tr h="387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Общие и административные расходы всего, в т.ч.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67 011,41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68 911,0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46656"/>
                  </a:ext>
                </a:extLst>
              </a:tr>
              <a:tr h="358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административного персонала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27 622,56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22 516,00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-18,5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численности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554983"/>
                  </a:ext>
                </a:extLst>
              </a:tr>
              <a:tr h="250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6.2.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2 734,63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2 113,00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-22,7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фактические отчисления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877484"/>
                  </a:ext>
                </a:extLst>
              </a:tr>
              <a:tr h="372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6.3.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ОСМС (обязательное социальное медицинское страхование)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828,68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492,00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-40,6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фактические отчисления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971391"/>
                  </a:ext>
                </a:extLst>
              </a:tr>
              <a:tr h="301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6.4.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331,0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938,00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183,4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налога на имущество в  связи с увеличением стоимости ОС за счет капитального ремонта.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109948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расходы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35 494,55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42 852,00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20,7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976154"/>
                  </a:ext>
                </a:extLst>
              </a:tr>
              <a:tr h="301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6.5.1.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3 766,34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6 860,0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82,1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стоимости ОС за счет капитальных ремонтов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372291"/>
                  </a:ext>
                </a:extLst>
              </a:tr>
              <a:tr h="229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6.5.2.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ГСМ для легкового транспорта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230,61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282,00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22,3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цены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170158"/>
                  </a:ext>
                </a:extLst>
              </a:tr>
              <a:tr h="358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6.5.3.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Канцтовары, бланочная продукция, компьютерные комплектации</a:t>
                      </a:r>
                    </a:p>
                  </a:txBody>
                  <a:tcPr marL="52286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1 128,53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456,00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-59,6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Оптимизация расходов в связи со снижением объемов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972244"/>
                  </a:ext>
                </a:extLst>
              </a:tr>
              <a:tr h="336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6.5.4.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Командировочные расходы </a:t>
                      </a:r>
                    </a:p>
                  </a:txBody>
                  <a:tcPr marL="52286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73,53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1 406,00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1 812,1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затрат за счет увеличения кол-ва командировок, производственная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необходимость.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289053"/>
                  </a:ext>
                </a:extLst>
              </a:tr>
              <a:tr h="279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6.5.5.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связи </a:t>
                      </a:r>
                    </a:p>
                  </a:txBody>
                  <a:tcPr marL="52286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954,74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1 342,00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40,6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стоимости услуг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901548"/>
                  </a:ext>
                </a:extLst>
              </a:tr>
              <a:tr h="286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6.5.6.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по страхованию </a:t>
                      </a:r>
                    </a:p>
                  </a:txBody>
                  <a:tcPr marL="52286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138,00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122,00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-11,6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Сокращение численности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210343"/>
                  </a:ext>
                </a:extLst>
              </a:tr>
              <a:tr h="315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6.5.7.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общего характера сторонних организаций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28 667,80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31 913,0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стоимости, производственная необходимость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316696"/>
                  </a:ext>
                </a:extLst>
              </a:tr>
              <a:tr h="3082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6.5.8.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  воды  на ХН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тенге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535,0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471,0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-12,0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связи с изменением коэффициента распределения затрат на тепловую энергию</a:t>
                      </a:r>
                    </a:p>
                  </a:txBody>
                  <a:tcPr marL="5810" marR="5810" marT="5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80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3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21827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9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>
                <a:solidFill>
                  <a:srgbClr val="DB700F"/>
                </a:solidFill>
              </a:rPr>
              <a:t>Информация о постатейном исполнении тарифной сметы на </a:t>
            </a:r>
            <a:r>
              <a:rPr lang="ru-RU" dirty="0" smtClean="0">
                <a:solidFill>
                  <a:srgbClr val="DB700F"/>
                </a:solidFill>
              </a:rPr>
              <a:t>услугу </a:t>
            </a:r>
            <a:r>
              <a:rPr lang="ru-RU" dirty="0">
                <a:solidFill>
                  <a:srgbClr val="DB700F"/>
                </a:solidFill>
              </a:rPr>
              <a:t>по производству тепловой энергии за </a:t>
            </a:r>
            <a:r>
              <a:rPr lang="ru-RU" dirty="0" smtClean="0">
                <a:solidFill>
                  <a:srgbClr val="DB700F"/>
                </a:solidFill>
              </a:rPr>
              <a:t>2025 </a:t>
            </a:r>
            <a:r>
              <a:rPr lang="ru-RU" dirty="0">
                <a:solidFill>
                  <a:srgbClr val="DB700F"/>
                </a:solidFill>
              </a:rPr>
              <a:t>год </a:t>
            </a:r>
            <a:r>
              <a:rPr lang="ru-RU" dirty="0" smtClean="0">
                <a:solidFill>
                  <a:srgbClr val="DB700F"/>
                </a:solidFill>
              </a:rPr>
              <a:t>(3 </a:t>
            </a:r>
            <a:r>
              <a:rPr lang="ru-RU" dirty="0">
                <a:solidFill>
                  <a:srgbClr val="DB700F"/>
                </a:solidFill>
              </a:rPr>
              <a:t>из </a:t>
            </a:r>
            <a:r>
              <a:rPr lang="ru-RU" dirty="0" smtClean="0">
                <a:solidFill>
                  <a:srgbClr val="DB700F"/>
                </a:solidFill>
              </a:rPr>
              <a:t>3)</a:t>
            </a:r>
            <a:endParaRPr lang="en-US" dirty="0">
              <a:solidFill>
                <a:srgbClr val="DB700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566629"/>
              </p:ext>
            </p:extLst>
          </p:nvPr>
        </p:nvGraphicFramePr>
        <p:xfrm>
          <a:off x="317500" y="789273"/>
          <a:ext cx="11473447" cy="5390246"/>
        </p:xfrm>
        <a:graphic>
          <a:graphicData uri="http://schemas.openxmlformats.org/drawingml/2006/table">
            <a:tbl>
              <a:tblPr/>
              <a:tblGrid>
                <a:gridCol w="366375">
                  <a:extLst>
                    <a:ext uri="{9D8B030D-6E8A-4147-A177-3AD203B41FA5}">
                      <a16:colId xmlns:a16="http://schemas.microsoft.com/office/drawing/2014/main" val="1448657412"/>
                    </a:ext>
                  </a:extLst>
                </a:gridCol>
                <a:gridCol w="2952547">
                  <a:extLst>
                    <a:ext uri="{9D8B030D-6E8A-4147-A177-3AD203B41FA5}">
                      <a16:colId xmlns:a16="http://schemas.microsoft.com/office/drawing/2014/main" val="3670183427"/>
                    </a:ext>
                  </a:extLst>
                </a:gridCol>
                <a:gridCol w="786627">
                  <a:extLst>
                    <a:ext uri="{9D8B030D-6E8A-4147-A177-3AD203B41FA5}">
                      <a16:colId xmlns:a16="http://schemas.microsoft.com/office/drawing/2014/main" val="1625231342"/>
                    </a:ext>
                  </a:extLst>
                </a:gridCol>
                <a:gridCol w="1285004">
                  <a:extLst>
                    <a:ext uri="{9D8B030D-6E8A-4147-A177-3AD203B41FA5}">
                      <a16:colId xmlns:a16="http://schemas.microsoft.com/office/drawing/2014/main" val="1057288394"/>
                    </a:ext>
                  </a:extLst>
                </a:gridCol>
                <a:gridCol w="1252677">
                  <a:extLst>
                    <a:ext uri="{9D8B030D-6E8A-4147-A177-3AD203B41FA5}">
                      <a16:colId xmlns:a16="http://schemas.microsoft.com/office/drawing/2014/main" val="3019609699"/>
                    </a:ext>
                  </a:extLst>
                </a:gridCol>
                <a:gridCol w="1123369">
                  <a:extLst>
                    <a:ext uri="{9D8B030D-6E8A-4147-A177-3AD203B41FA5}">
                      <a16:colId xmlns:a16="http://schemas.microsoft.com/office/drawing/2014/main" val="991781107"/>
                    </a:ext>
                  </a:extLst>
                </a:gridCol>
                <a:gridCol w="3706848">
                  <a:extLst>
                    <a:ext uri="{9D8B030D-6E8A-4147-A177-3AD203B41FA5}">
                      <a16:colId xmlns:a16="http://schemas.microsoft.com/office/drawing/2014/main" val="4288472095"/>
                    </a:ext>
                  </a:extLst>
                </a:gridCol>
              </a:tblGrid>
              <a:tr h="1124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р/с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Наименование показателей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  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Предусмотрено в утвержденной тарифной смете (приказ ДКРЕМ №88 от 21.11.25г)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%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37887"/>
                  </a:ext>
                </a:extLst>
              </a:tr>
              <a:tr h="3149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III.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ЗАТРАТ 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3 789 075,17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3 621 063,05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-4,4</a:t>
                      </a:r>
                    </a:p>
                  </a:txBody>
                  <a:tcPr marL="7272" marR="7272" marT="7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600069"/>
                  </a:ext>
                </a:extLst>
              </a:tr>
              <a:tr h="305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 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-98 580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272" marR="7272" marT="7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415042"/>
                  </a:ext>
                </a:extLst>
              </a:tr>
              <a:tr h="332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ДОХОДОВ, всего в том числе: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3 789 075,17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3 522 483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-7,0</a:t>
                      </a:r>
                    </a:p>
                  </a:txBody>
                  <a:tcPr marL="7272" marR="7272" marT="7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858606"/>
                  </a:ext>
                </a:extLst>
              </a:tr>
              <a:tr h="224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Тепловая энергия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3 784 848,68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3 520 680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-7,0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13656"/>
                  </a:ext>
                </a:extLst>
              </a:tr>
              <a:tr h="296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-Тепловая энергия в виде пара 16 АТА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4 226,49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1 803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-57,3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338783"/>
                  </a:ext>
                </a:extLst>
              </a:tr>
              <a:tr h="494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тепловой энергии,отпуск с коллекторов, всего в том числе: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602 044,0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566 895,0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-5,8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063272"/>
                  </a:ext>
                </a:extLst>
              </a:tr>
              <a:tr h="24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Тепловая энергия на хоз.нужды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6 764,0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8 531,0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26,1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06781"/>
                  </a:ext>
                </a:extLst>
              </a:tr>
              <a:tr h="265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оказываемых услуг  ВСЕГО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595 280,0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558 364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-6,2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301548"/>
                  </a:ext>
                </a:extLst>
              </a:tr>
              <a:tr h="216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692203"/>
                  </a:ext>
                </a:extLst>
              </a:tr>
              <a:tr h="395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  Тепловая энергия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594 616,0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558 051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-6,1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Отпуск тепловой энергии по заявке единственного потребителя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ГКП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Куатжылуорталык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376373"/>
                  </a:ext>
                </a:extLst>
              </a:tr>
              <a:tr h="354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-Тепловая энергия в виде пара 16 АТА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664,0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313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-52,9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Отпуск пара по заявке единственного потребителя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ИП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Бердалиев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497926"/>
                  </a:ext>
                </a:extLst>
              </a:tr>
              <a:tr h="332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IX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Среднеотпускной ТАРИФ, без НДС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тенге/Гкал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6 365,20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5 427,87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-14,73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978563"/>
                  </a:ext>
                </a:extLst>
              </a:tr>
              <a:tr h="26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1.01.2025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тенге/Гкал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5 761,40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5 761,40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867186"/>
                  </a:ext>
                </a:extLst>
              </a:tr>
              <a:tr h="216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1.08.2025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тенге/Гкал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7 230,32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7 230,32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398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74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1493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9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>
                <a:solidFill>
                  <a:srgbClr val="DB700F"/>
                </a:solidFill>
              </a:rPr>
              <a:t>Информация о </a:t>
            </a:r>
            <a:r>
              <a:rPr lang="ru-RU" dirty="0">
                <a:solidFill>
                  <a:srgbClr val="DB700F"/>
                </a:solidFill>
              </a:rPr>
              <a:t>соблюдении показателей качества и надежности регулируемых услуг и достижении показателей эффективности деятельности за </a:t>
            </a:r>
            <a:r>
              <a:rPr lang="ru-RU" dirty="0" smtClean="0">
                <a:solidFill>
                  <a:srgbClr val="DB700F"/>
                </a:solidFill>
              </a:rPr>
              <a:t>2025 </a:t>
            </a:r>
            <a:r>
              <a:rPr lang="ru-RU" dirty="0">
                <a:solidFill>
                  <a:srgbClr val="DB700F"/>
                </a:solidFill>
              </a:rPr>
              <a:t>год</a:t>
            </a:r>
            <a:endParaRPr lang="en-US" dirty="0">
              <a:solidFill>
                <a:srgbClr val="DB700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45946" y="1217324"/>
            <a:ext cx="11284236" cy="1147185"/>
          </a:xfrm>
        </p:spPr>
        <p:txBody>
          <a:bodyPr/>
          <a:lstStyle/>
          <a:p>
            <a:pPr lvl="0" indent="539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Для АО «3-Энергоорталык» показатели качества и надежности регулируемых услуг и показатели эффективности деятельности </a:t>
            </a:r>
            <a:r>
              <a:rPr lang="ru-RU" dirty="0" smtClean="0">
                <a:solidFill>
                  <a:prstClr val="black"/>
                </a:solidFill>
              </a:rPr>
              <a:t>уполномоченным органом </a:t>
            </a:r>
            <a:r>
              <a:rPr lang="ru-RU" b="1" dirty="0" smtClean="0">
                <a:solidFill>
                  <a:prstClr val="black"/>
                </a:solidFill>
              </a:rPr>
              <a:t>не </a:t>
            </a:r>
            <a:r>
              <a:rPr lang="ru-RU" b="1" dirty="0">
                <a:solidFill>
                  <a:prstClr val="black"/>
                </a:solidFill>
              </a:rPr>
              <a:t>разрабатывались и не  утверждались</a:t>
            </a:r>
            <a:r>
              <a:rPr lang="ru-RU" dirty="0">
                <a:solidFill>
                  <a:prstClr val="black"/>
                </a:solidFill>
              </a:rPr>
              <a:t>. </a:t>
            </a:r>
            <a:endParaRPr lang="ru-RU" dirty="0" smtClean="0">
              <a:solidFill>
                <a:prstClr val="black"/>
              </a:solidFill>
            </a:endParaRPr>
          </a:p>
          <a:p>
            <a:pPr lvl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dirty="0">
                <a:solidFill>
                  <a:prstClr val="black"/>
                </a:solidFill>
              </a:rPr>
              <a:t>свою очередь в </a:t>
            </a:r>
            <a:r>
              <a:rPr lang="ru-RU" dirty="0" smtClean="0">
                <a:solidFill>
                  <a:prstClr val="black"/>
                </a:solidFill>
              </a:rPr>
              <a:t>2025 </a:t>
            </a:r>
            <a:r>
              <a:rPr lang="ru-RU" dirty="0">
                <a:solidFill>
                  <a:prstClr val="black"/>
                </a:solidFill>
              </a:rPr>
              <a:t>году в результате выполнения мероприятий, предусмотренных в утвержденной инвестиционной программе, достигнуты показатели: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879884"/>
              </p:ext>
            </p:extLst>
          </p:nvPr>
        </p:nvGraphicFramePr>
        <p:xfrm>
          <a:off x="317500" y="2301871"/>
          <a:ext cx="11559867" cy="1879894"/>
        </p:xfrm>
        <a:graphic>
          <a:graphicData uri="http://schemas.openxmlformats.org/drawingml/2006/table">
            <a:tbl>
              <a:tblPr/>
              <a:tblGrid>
                <a:gridCol w="498576">
                  <a:extLst>
                    <a:ext uri="{9D8B030D-6E8A-4147-A177-3AD203B41FA5}">
                      <a16:colId xmlns:a16="http://schemas.microsoft.com/office/drawing/2014/main" val="3498572434"/>
                    </a:ext>
                  </a:extLst>
                </a:gridCol>
                <a:gridCol w="3431458">
                  <a:extLst>
                    <a:ext uri="{9D8B030D-6E8A-4147-A177-3AD203B41FA5}">
                      <a16:colId xmlns:a16="http://schemas.microsoft.com/office/drawing/2014/main" val="3428123428"/>
                    </a:ext>
                  </a:extLst>
                </a:gridCol>
                <a:gridCol w="1268362">
                  <a:extLst>
                    <a:ext uri="{9D8B030D-6E8A-4147-A177-3AD203B41FA5}">
                      <a16:colId xmlns:a16="http://schemas.microsoft.com/office/drawing/2014/main" val="2716281711"/>
                    </a:ext>
                  </a:extLst>
                </a:gridCol>
                <a:gridCol w="1373166">
                  <a:extLst>
                    <a:ext uri="{9D8B030D-6E8A-4147-A177-3AD203B41FA5}">
                      <a16:colId xmlns:a16="http://schemas.microsoft.com/office/drawing/2014/main" val="3305198194"/>
                    </a:ext>
                  </a:extLst>
                </a:gridCol>
                <a:gridCol w="1279129">
                  <a:extLst>
                    <a:ext uri="{9D8B030D-6E8A-4147-A177-3AD203B41FA5}">
                      <a16:colId xmlns:a16="http://schemas.microsoft.com/office/drawing/2014/main" val="228468928"/>
                    </a:ext>
                  </a:extLst>
                </a:gridCol>
                <a:gridCol w="1622019">
                  <a:extLst>
                    <a:ext uri="{9D8B030D-6E8A-4147-A177-3AD203B41FA5}">
                      <a16:colId xmlns:a16="http://schemas.microsoft.com/office/drawing/2014/main" val="1764421017"/>
                    </a:ext>
                  </a:extLst>
                </a:gridCol>
                <a:gridCol w="2087157">
                  <a:extLst>
                    <a:ext uri="{9D8B030D-6E8A-4147-A177-3AD203B41FA5}">
                      <a16:colId xmlns:a16="http://schemas.microsoft.com/office/drawing/2014/main" val="2487229554"/>
                    </a:ext>
                  </a:extLst>
                </a:gridCol>
              </a:tblGrid>
              <a:tr h="659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8139" marR="8139" marT="8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Показатели качества и </a:t>
                      </a:r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надежности 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2024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года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2025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года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2025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года 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Оценка соблюдения показателей надёжности и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качества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Причины (обоснование) несоблюдения показателей надежности и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качества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174258"/>
                  </a:ext>
                </a:extLst>
              </a:tr>
              <a:tr h="203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139" marR="8139" marT="8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429827"/>
                  </a:ext>
                </a:extLst>
              </a:tr>
              <a:tr h="1017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139" marR="8139" marT="8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износа основных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средств,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утверждались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утверждались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износ снизился от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,4% до 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достигнут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отсутствуют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001279"/>
                  </a:ext>
                </a:extLst>
              </a:tr>
            </a:tbl>
          </a:graphicData>
        </a:graphic>
      </p:graphicFrame>
      <p:grpSp>
        <p:nvGrpSpPr>
          <p:cNvPr id="8" name="Group 488"/>
          <p:cNvGrpSpPr/>
          <p:nvPr/>
        </p:nvGrpSpPr>
        <p:grpSpPr>
          <a:xfrm>
            <a:off x="555976" y="1070720"/>
            <a:ext cx="371475" cy="371475"/>
            <a:chOff x="-2103438" y="3878264"/>
            <a:chExt cx="371475" cy="371475"/>
          </a:xfrm>
        </p:grpSpPr>
        <p:sp>
          <p:nvSpPr>
            <p:cNvPr id="9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8807"/>
              </p:ext>
            </p:extLst>
          </p:nvPr>
        </p:nvGraphicFramePr>
        <p:xfrm>
          <a:off x="317500" y="4333672"/>
          <a:ext cx="11559867" cy="1885899"/>
        </p:xfrm>
        <a:graphic>
          <a:graphicData uri="http://schemas.openxmlformats.org/drawingml/2006/table">
            <a:tbl>
              <a:tblPr/>
              <a:tblGrid>
                <a:gridCol w="498576">
                  <a:extLst>
                    <a:ext uri="{9D8B030D-6E8A-4147-A177-3AD203B41FA5}">
                      <a16:colId xmlns:a16="http://schemas.microsoft.com/office/drawing/2014/main" val="3498572434"/>
                    </a:ext>
                  </a:extLst>
                </a:gridCol>
                <a:gridCol w="3431458">
                  <a:extLst>
                    <a:ext uri="{9D8B030D-6E8A-4147-A177-3AD203B41FA5}">
                      <a16:colId xmlns:a16="http://schemas.microsoft.com/office/drawing/2014/main" val="3428123428"/>
                    </a:ext>
                  </a:extLst>
                </a:gridCol>
                <a:gridCol w="1268362">
                  <a:extLst>
                    <a:ext uri="{9D8B030D-6E8A-4147-A177-3AD203B41FA5}">
                      <a16:colId xmlns:a16="http://schemas.microsoft.com/office/drawing/2014/main" val="2716281711"/>
                    </a:ext>
                  </a:extLst>
                </a:gridCol>
                <a:gridCol w="1373166">
                  <a:extLst>
                    <a:ext uri="{9D8B030D-6E8A-4147-A177-3AD203B41FA5}">
                      <a16:colId xmlns:a16="http://schemas.microsoft.com/office/drawing/2014/main" val="3305198194"/>
                    </a:ext>
                  </a:extLst>
                </a:gridCol>
                <a:gridCol w="1279129">
                  <a:extLst>
                    <a:ext uri="{9D8B030D-6E8A-4147-A177-3AD203B41FA5}">
                      <a16:colId xmlns:a16="http://schemas.microsoft.com/office/drawing/2014/main" val="228468928"/>
                    </a:ext>
                  </a:extLst>
                </a:gridCol>
                <a:gridCol w="1622019">
                  <a:extLst>
                    <a:ext uri="{9D8B030D-6E8A-4147-A177-3AD203B41FA5}">
                      <a16:colId xmlns:a16="http://schemas.microsoft.com/office/drawing/2014/main" val="1764421017"/>
                    </a:ext>
                  </a:extLst>
                </a:gridCol>
                <a:gridCol w="2087157">
                  <a:extLst>
                    <a:ext uri="{9D8B030D-6E8A-4147-A177-3AD203B41FA5}">
                      <a16:colId xmlns:a16="http://schemas.microsoft.com/office/drawing/2014/main" val="2487229554"/>
                    </a:ext>
                  </a:extLst>
                </a:gridCol>
              </a:tblGrid>
              <a:tr h="665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8139" marR="8139" marT="8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Показатели </a:t>
                      </a:r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эффективности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2024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года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2025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года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2025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года 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Оценка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достижения показателей эффективности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Причины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(обоснование)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недостижения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показателей эффективности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174258"/>
                  </a:ext>
                </a:extLst>
              </a:tr>
              <a:tr h="203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139" marR="8139" marT="8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429827"/>
                  </a:ext>
                </a:extLst>
              </a:tr>
              <a:tr h="1017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139" marR="8139" marT="8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износа основных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средств,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утверждались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утверждались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износ снизился от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,4% до 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достигнут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отсутствуют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001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7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5019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0" name="Слайд think-cell" r:id="rId50" imgW="594" imgH="595" progId="TCLayout.ActiveDocument.1">
                  <p:embed/>
                </p:oleObj>
              </mc:Choice>
              <mc:Fallback>
                <p:oleObj name="Слайд think-cell" r:id="rId50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03" y="115409"/>
            <a:ext cx="10178542" cy="704850"/>
          </a:xfrm>
        </p:spPr>
        <p:txBody>
          <a:bodyPr vert="horz"/>
          <a:lstStyle/>
          <a:p>
            <a:r>
              <a:rPr lang="ru-RU" dirty="0" smtClean="0">
                <a:solidFill>
                  <a:srgbClr val="DB700F"/>
                </a:solidFill>
              </a:rPr>
              <a:t>Информация об основных финансово - экономических показателях</a:t>
            </a:r>
            <a:r>
              <a:rPr lang="en-US" dirty="0" smtClean="0">
                <a:solidFill>
                  <a:srgbClr val="DB700F"/>
                </a:solidFill>
              </a:rPr>
              <a:t> </a:t>
            </a:r>
            <a:r>
              <a:rPr lang="ru-RU" dirty="0" smtClean="0">
                <a:solidFill>
                  <a:srgbClr val="DB700F"/>
                </a:solidFill>
              </a:rPr>
              <a:t>по </a:t>
            </a:r>
            <a:r>
              <a:rPr lang="ru-RU" dirty="0">
                <a:solidFill>
                  <a:srgbClr val="DB700F"/>
                </a:solidFill>
              </a:rPr>
              <a:t>услуге производство тепловой </a:t>
            </a:r>
            <a:r>
              <a:rPr lang="ru-RU" dirty="0" smtClean="0">
                <a:solidFill>
                  <a:srgbClr val="DB700F"/>
                </a:solidFill>
              </a:rPr>
              <a:t>энергии и </a:t>
            </a:r>
            <a:r>
              <a:rPr lang="ru-RU" dirty="0">
                <a:solidFill>
                  <a:srgbClr val="DB700F"/>
                </a:solidFill>
              </a:rPr>
              <a:t>об объемах предоставленных регулируемых услуг </a:t>
            </a:r>
            <a:r>
              <a:rPr lang="ru-RU" dirty="0" smtClean="0">
                <a:solidFill>
                  <a:srgbClr val="DB700F"/>
                </a:solidFill>
              </a:rPr>
              <a:t/>
            </a:r>
            <a:br>
              <a:rPr lang="ru-RU" dirty="0" smtClean="0">
                <a:solidFill>
                  <a:srgbClr val="DB700F"/>
                </a:solidFill>
              </a:rPr>
            </a:br>
            <a:endParaRPr lang="en-US" dirty="0">
              <a:solidFill>
                <a:srgbClr val="DB700F"/>
              </a:solidFill>
            </a:endParaRPr>
          </a:p>
        </p:txBody>
      </p:sp>
      <p:graphicFrame>
        <p:nvGraphicFramePr>
          <p:cNvPr id="48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59932529"/>
              </p:ext>
            </p:extLst>
          </p:nvPr>
        </p:nvGraphicFramePr>
        <p:xfrm>
          <a:off x="539750" y="2090738"/>
          <a:ext cx="2643188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sp>
        <p:nvSpPr>
          <p:cNvPr id="62" name="Прямоугольник 61"/>
          <p:cNvSpPr/>
          <p:nvPr>
            <p:custDataLst>
              <p:tags r:id="rId4"/>
            </p:custDataLst>
          </p:nvPr>
        </p:nvSpPr>
        <p:spPr bwMode="auto">
          <a:xfrm>
            <a:off x="1379538" y="4629151"/>
            <a:ext cx="373063" cy="4095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41C2339-F842-4C28-B446-DD5D2089B96F}" type="datetime'Д''''о''ход'','''' млн''.'' ''т''''''''''е''''''''н''г''''е '">
              <a:rPr lang="ru-RU" altLang="en-US" sz="900" smtClean="0">
                <a:solidFill>
                  <a:schemeClr val="tx1"/>
                </a:solidFill>
              </a:rPr>
              <a:pPr/>
              <a:t>Доход, млн. тенге 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>
            <p:custDataLst>
              <p:tags r:id="rId5"/>
            </p:custDataLst>
          </p:nvPr>
        </p:nvSpPr>
        <p:spPr bwMode="auto">
          <a:xfrm>
            <a:off x="1871663" y="4629150"/>
            <a:ext cx="56991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5B0F414-B618-4048-B95F-AE22BAA411A8}" type="datetime'зат''рат''''ы'', м''''''''л''''н''''''''.'''' ''т''е''нге'">
              <a:rPr lang="ru-RU" altLang="en-US" sz="900" smtClean="0">
                <a:solidFill>
                  <a:schemeClr val="tx1"/>
                </a:solidFill>
              </a:rPr>
              <a:pPr/>
              <a:t>затраты, млн. тенге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55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587555445"/>
              </p:ext>
            </p:extLst>
          </p:nvPr>
        </p:nvGraphicFramePr>
        <p:xfrm>
          <a:off x="-577850" y="1490663"/>
          <a:ext cx="2801938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3"/>
          </a:graphicData>
        </a:graphic>
      </p:graphicFrame>
      <p:sp>
        <p:nvSpPr>
          <p:cNvPr id="8" name="Прямоугольник 7"/>
          <p:cNvSpPr/>
          <p:nvPr>
            <p:custDataLst>
              <p:tags r:id="rId7"/>
            </p:custDataLst>
          </p:nvPr>
        </p:nvSpPr>
        <p:spPr bwMode="gray">
          <a:xfrm>
            <a:off x="711200" y="4527551"/>
            <a:ext cx="222250" cy="12382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8175C13-386E-4FFD-BCCD-19D95F01E88D}" type="datetime'''''''''''''''3''''''''''''''''1''''''''''''''''3'''''">
              <a:rPr lang="ru-RU" altLang="en-US" sz="900" smtClean="0">
                <a:solidFill>
                  <a:schemeClr val="bg1"/>
                </a:solidFill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313</a:t>
            </a:fld>
            <a:endParaRPr lang="ru-RU" sz="9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>
            <p:custDataLst>
              <p:tags r:id="rId8"/>
            </p:custDataLst>
          </p:nvPr>
        </p:nvSpPr>
        <p:spPr bwMode="auto">
          <a:xfrm>
            <a:off x="457200" y="4689475"/>
            <a:ext cx="731838" cy="4095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0B9FA04-D5C2-4B3D-8964-EAEF94709E6D}" type="datetime'''об''''ъем ''''о''казыва''е''мых'''' ''усл''уг'','' Гка''''л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объем оказываемых услуг, Гкал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>
            <p:custDataLst>
              <p:tags r:id="rId9"/>
            </p:custDataLst>
          </p:nvPr>
        </p:nvSpPr>
        <p:spPr bwMode="gray">
          <a:xfrm>
            <a:off x="600075" y="1546226"/>
            <a:ext cx="444500" cy="1238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5EC5089-E2BD-4CCA-9BAE-E5A1A2289BB1}" type="datetime'5''''''''''''''5''8'''''''''''''''' ''36''''''4''''''''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558 364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44" name="Chart 3"/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262013473"/>
              </p:ext>
            </p:extLst>
          </p:nvPr>
        </p:nvGraphicFramePr>
        <p:xfrm>
          <a:off x="2035175" y="3232150"/>
          <a:ext cx="2960688" cy="15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4"/>
          </a:graphicData>
        </a:graphic>
      </p:graphicFrame>
      <p:sp>
        <p:nvSpPr>
          <p:cNvPr id="82" name="Прямоугольник 81"/>
          <p:cNvSpPr/>
          <p:nvPr>
            <p:custDataLst>
              <p:tags r:id="rId11"/>
            </p:custDataLst>
          </p:nvPr>
        </p:nvSpPr>
        <p:spPr bwMode="auto">
          <a:xfrm>
            <a:off x="3094038" y="4629150"/>
            <a:ext cx="84296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4D6B086-B519-41DE-B9B3-A7ED7A4F8509}" type="datetime'''''се''бе''ст''''''''о''имо''ст''''ь, ''те''''нг''е/Гка''л''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себестоимость, тенге/Гкал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46" name="Chart 3"/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070142297"/>
              </p:ext>
            </p:extLst>
          </p:nvPr>
        </p:nvGraphicFramePr>
        <p:xfrm>
          <a:off x="1897063" y="3722688"/>
          <a:ext cx="1849437" cy="107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5"/>
          </a:graphicData>
        </a:graphic>
      </p:graphicFrame>
      <p:sp>
        <p:nvSpPr>
          <p:cNvPr id="78" name="Прямоугольник 77"/>
          <p:cNvSpPr/>
          <p:nvPr>
            <p:custDataLst>
              <p:tags r:id="rId13"/>
            </p:custDataLst>
          </p:nvPr>
        </p:nvSpPr>
        <p:spPr bwMode="auto">
          <a:xfrm>
            <a:off x="2535238" y="4629150"/>
            <a:ext cx="56991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1D3699A-0920-4D58-BBCF-0B1F4397E4AB}" type="datetime'у''б''ы''т''''''о''''''''''к,'''' ''''м''''лн''''. т''ен''ге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убыток, млн. тенге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119"/>
          <p:cNvSpPr/>
          <p:nvPr/>
        </p:nvSpPr>
        <p:spPr>
          <a:xfrm>
            <a:off x="0" y="5785979"/>
            <a:ext cx="12192000" cy="462331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Действующие тарифы </a:t>
            </a:r>
            <a:r>
              <a:rPr lang="ru-RU" dirty="0"/>
              <a:t>не </a:t>
            </a:r>
            <a:r>
              <a:rPr lang="ru-RU" dirty="0" smtClean="0"/>
              <a:t>компенсируют </a:t>
            </a:r>
            <a:r>
              <a:rPr lang="ru-RU" dirty="0"/>
              <a:t>затраты на </a:t>
            </a:r>
            <a:r>
              <a:rPr lang="ru-RU" dirty="0" smtClean="0"/>
              <a:t>регулируемые услуги.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9" name="Freeform 140"/>
          <p:cNvSpPr/>
          <p:nvPr/>
        </p:nvSpPr>
        <p:spPr>
          <a:xfrm>
            <a:off x="323203" y="1340213"/>
            <a:ext cx="5380911" cy="3838212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Основные финансово-экономические показатели за 2025 год</a:t>
            </a:r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30" name="Freeform 140"/>
          <p:cNvSpPr/>
          <p:nvPr/>
        </p:nvSpPr>
        <p:spPr>
          <a:xfrm>
            <a:off x="6320735" y="1340213"/>
            <a:ext cx="4948156" cy="3838212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Объемы </a:t>
            </a:r>
            <a:r>
              <a:rPr lang="ru-RU" sz="1200" dirty="0">
                <a:solidFill>
                  <a:schemeClr val="accent1"/>
                </a:solidFill>
              </a:rPr>
              <a:t>предоставленных регулируемых </a:t>
            </a:r>
            <a:r>
              <a:rPr lang="ru-RU" sz="1200" dirty="0" smtClean="0">
                <a:solidFill>
                  <a:schemeClr val="accent1"/>
                </a:solidFill>
              </a:rPr>
              <a:t>услуг за 2025 год , Гкал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56" name="Chart 3"/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371321826"/>
              </p:ext>
            </p:extLst>
          </p:nvPr>
        </p:nvGraphicFramePr>
        <p:xfrm>
          <a:off x="3052763" y="3302000"/>
          <a:ext cx="2960687" cy="149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6"/>
          </a:graphicData>
        </a:graphic>
      </p:graphicFrame>
      <p:sp>
        <p:nvSpPr>
          <p:cNvPr id="9" name="Прямоугольник 8"/>
          <p:cNvSpPr/>
          <p:nvPr>
            <p:custDataLst>
              <p:tags r:id="rId15"/>
            </p:custDataLst>
          </p:nvPr>
        </p:nvSpPr>
        <p:spPr bwMode="auto">
          <a:xfrm>
            <a:off x="3952875" y="4629151"/>
            <a:ext cx="5461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DDEB405-F5AB-4BC3-A801-8AE28D420F5C}" type="datetime'''''с'''''''''''' ''''''01''''''.''01''''''.''''2''''5'">
              <a:rPr lang="ru-RU" altLang="en-US" sz="9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с 01.01.25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>
            <p:custDataLst>
              <p:tags r:id="rId16"/>
            </p:custDataLst>
          </p:nvPr>
        </p:nvSpPr>
        <p:spPr bwMode="auto">
          <a:xfrm>
            <a:off x="4565650" y="4629151"/>
            <a:ext cx="5461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A34513A-5324-471C-BF71-2EC155858B21}" type="datetime'с'''' ''''0''''''1.''''0''''''''''''8''.''''''''''''''2''''5'">
              <a:rPr lang="ru-RU" altLang="en-US" sz="9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с 01.08.25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44" name="Прямоугольник 143"/>
          <p:cNvSpPr/>
          <p:nvPr>
            <p:custDataLst>
              <p:tags r:id="rId17"/>
            </p:custDataLst>
          </p:nvPr>
        </p:nvSpPr>
        <p:spPr bwMode="auto">
          <a:xfrm>
            <a:off x="404813" y="5327650"/>
            <a:ext cx="160338" cy="120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5" name="Прямоугольник 144"/>
          <p:cNvSpPr/>
          <p:nvPr>
            <p:custDataLst>
              <p:tags r:id="rId18"/>
            </p:custDataLst>
          </p:nvPr>
        </p:nvSpPr>
        <p:spPr bwMode="auto">
          <a:xfrm>
            <a:off x="404813" y="5514975"/>
            <a:ext cx="160338" cy="12065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1" name="Прямоугольник 140"/>
          <p:cNvSpPr/>
          <p:nvPr>
            <p:custDataLst>
              <p:tags r:id="rId19"/>
            </p:custDataLst>
          </p:nvPr>
        </p:nvSpPr>
        <p:spPr bwMode="auto">
          <a:xfrm>
            <a:off x="615950" y="5324475"/>
            <a:ext cx="344488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0E4C839-6C0A-4097-AA02-C753E48430FD}" type="datetime'''''''''в'''' ''''''п''''''''''а''''р''''''е''''''''''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в паре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42" name="Прямоугольник 141"/>
          <p:cNvSpPr/>
          <p:nvPr>
            <p:custDataLst>
              <p:tags r:id="rId20"/>
            </p:custDataLst>
          </p:nvPr>
        </p:nvSpPr>
        <p:spPr bwMode="auto">
          <a:xfrm>
            <a:off x="615950" y="5511800"/>
            <a:ext cx="795338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5C3E680-292E-47F6-98E4-D6D3EC1F0177}" type="datetime'в'''''' ''''''г''ор''я''''че''''й'''''' ''''''во''д''е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в горячей воде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51" name="Прямоугольник 150"/>
          <p:cNvSpPr/>
          <p:nvPr>
            <p:custDataLst>
              <p:tags r:id="rId21"/>
            </p:custDataLst>
          </p:nvPr>
        </p:nvSpPr>
        <p:spPr bwMode="auto">
          <a:xfrm>
            <a:off x="4025899" y="5292725"/>
            <a:ext cx="160338" cy="120650"/>
          </a:xfrm>
          <a:prstGeom prst="rect">
            <a:avLst/>
          </a:prstGeom>
          <a:solidFill>
            <a:srgbClr val="364D6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8" name="Прямоугольник 147"/>
          <p:cNvSpPr/>
          <p:nvPr>
            <p:custDataLst>
              <p:tags r:id="rId22"/>
            </p:custDataLst>
          </p:nvPr>
        </p:nvSpPr>
        <p:spPr bwMode="auto">
          <a:xfrm>
            <a:off x="4237038" y="5289550"/>
            <a:ext cx="95885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8411449-4FBC-4C19-B5ED-946697F5A07F}" type="datetime'т''''ари''ф'''''', т''е''''нге''''''/Г''''''''''к''а''''''''л'">
              <a:rPr lang="ru-RU" altLang="en-US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тариф, тенге/Гкал</a:t>
            </a:fld>
            <a:endParaRPr lang="ru-RU" sz="900" dirty="0">
              <a:solidFill>
                <a:schemeClr val="tx1"/>
              </a:solidFill>
            </a:endParaRPr>
          </a:p>
        </p:txBody>
      </p:sp>
      <p:graphicFrame>
        <p:nvGraphicFramePr>
          <p:cNvPr id="87" name="Chart 3"/>
          <p:cNvGraphicFramePr/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114270128"/>
              </p:ext>
            </p:extLst>
          </p:nvPr>
        </p:nvGraphicFramePr>
        <p:xfrm>
          <a:off x="6561138" y="1927225"/>
          <a:ext cx="2906712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7"/>
          </a:graphicData>
        </a:graphic>
      </p:graphicFrame>
      <p:sp useBgFill="1">
        <p:nvSpPr>
          <p:cNvPr id="34" name="Полилиния 33"/>
          <p:cNvSpPr/>
          <p:nvPr>
            <p:custDataLst>
              <p:tags r:id="rId24"/>
            </p:custDataLst>
          </p:nvPr>
        </p:nvSpPr>
        <p:spPr bwMode="auto">
          <a:xfrm>
            <a:off x="6751638" y="3590926"/>
            <a:ext cx="792163" cy="269875"/>
          </a:xfrm>
          <a:custGeom>
            <a:avLst/>
            <a:gdLst/>
            <a:ahLst/>
            <a:cxnLst/>
            <a:rect l="0" t="0" r="0" b="0"/>
            <a:pathLst>
              <a:path w="792163" h="269876">
                <a:moveTo>
                  <a:pt x="0" y="212725"/>
                </a:moveTo>
                <a:lnTo>
                  <a:pt x="792162" y="0"/>
                </a:lnTo>
                <a:lnTo>
                  <a:pt x="792162" y="57150"/>
                </a:lnTo>
                <a:lnTo>
                  <a:pt x="0" y="269875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 useBgFill="1">
        <p:nvSpPr>
          <p:cNvPr id="37" name="Полилиния 36"/>
          <p:cNvSpPr/>
          <p:nvPr>
            <p:custDataLst>
              <p:tags r:id="rId25"/>
            </p:custDataLst>
          </p:nvPr>
        </p:nvSpPr>
        <p:spPr bwMode="auto">
          <a:xfrm>
            <a:off x="8123238" y="3590926"/>
            <a:ext cx="792163" cy="269875"/>
          </a:xfrm>
          <a:custGeom>
            <a:avLst/>
            <a:gdLst/>
            <a:ahLst/>
            <a:cxnLst/>
            <a:rect l="0" t="0" r="0" b="0"/>
            <a:pathLst>
              <a:path w="792163" h="269876">
                <a:moveTo>
                  <a:pt x="0" y="212725"/>
                </a:moveTo>
                <a:lnTo>
                  <a:pt x="792162" y="0"/>
                </a:lnTo>
                <a:lnTo>
                  <a:pt x="792162" y="57150"/>
                </a:lnTo>
                <a:lnTo>
                  <a:pt x="0" y="269875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 useBgFill="1">
        <p:nvSpPr>
          <p:cNvPr id="58" name="Полилиния 57"/>
          <p:cNvSpPr/>
          <p:nvPr>
            <p:custDataLst>
              <p:tags r:id="rId26"/>
            </p:custDataLst>
          </p:nvPr>
        </p:nvSpPr>
        <p:spPr bwMode="auto">
          <a:xfrm>
            <a:off x="6751638" y="2914650"/>
            <a:ext cx="792163" cy="269876"/>
          </a:xfrm>
          <a:custGeom>
            <a:avLst/>
            <a:gdLst/>
            <a:ahLst/>
            <a:cxnLst/>
            <a:rect l="0" t="0" r="0" b="0"/>
            <a:pathLst>
              <a:path w="792163" h="269876">
                <a:moveTo>
                  <a:pt x="0" y="212725"/>
                </a:moveTo>
                <a:lnTo>
                  <a:pt x="792162" y="0"/>
                </a:lnTo>
                <a:lnTo>
                  <a:pt x="792162" y="57150"/>
                </a:lnTo>
                <a:lnTo>
                  <a:pt x="0" y="269875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2" name="Полилиния 31"/>
          <p:cNvSpPr/>
          <p:nvPr>
            <p:custDataLst>
              <p:tags r:id="rId27"/>
            </p:custDataLst>
          </p:nvPr>
        </p:nvSpPr>
        <p:spPr bwMode="auto">
          <a:xfrm>
            <a:off x="6751638" y="3590926"/>
            <a:ext cx="792163" cy="212725"/>
          </a:xfrm>
          <a:custGeom>
            <a:avLst/>
            <a:gdLst/>
            <a:ahLst/>
            <a:cxnLst/>
            <a:rect l="0" t="0" r="0" b="0"/>
            <a:pathLst>
              <a:path w="792163" h="212726">
                <a:moveTo>
                  <a:pt x="0" y="212725"/>
                </a:moveTo>
                <a:lnTo>
                  <a:pt x="792162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>
            <p:custDataLst>
              <p:tags r:id="rId28"/>
            </p:custDataLst>
          </p:nvPr>
        </p:nvSpPr>
        <p:spPr bwMode="auto">
          <a:xfrm>
            <a:off x="6751638" y="3648076"/>
            <a:ext cx="792163" cy="212725"/>
          </a:xfrm>
          <a:custGeom>
            <a:avLst/>
            <a:gdLst/>
            <a:ahLst/>
            <a:cxnLst/>
            <a:rect l="0" t="0" r="0" b="0"/>
            <a:pathLst>
              <a:path w="792163" h="212726">
                <a:moveTo>
                  <a:pt x="0" y="212725"/>
                </a:moveTo>
                <a:lnTo>
                  <a:pt x="792162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>
            <p:custDataLst>
              <p:tags r:id="rId29"/>
            </p:custDataLst>
          </p:nvPr>
        </p:nvSpPr>
        <p:spPr bwMode="auto">
          <a:xfrm>
            <a:off x="8123238" y="3590926"/>
            <a:ext cx="792163" cy="212725"/>
          </a:xfrm>
          <a:custGeom>
            <a:avLst/>
            <a:gdLst/>
            <a:ahLst/>
            <a:cxnLst/>
            <a:rect l="0" t="0" r="0" b="0"/>
            <a:pathLst>
              <a:path w="792163" h="212726">
                <a:moveTo>
                  <a:pt x="0" y="212725"/>
                </a:moveTo>
                <a:lnTo>
                  <a:pt x="792162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>
            <p:custDataLst>
              <p:tags r:id="rId30"/>
            </p:custDataLst>
          </p:nvPr>
        </p:nvSpPr>
        <p:spPr bwMode="auto">
          <a:xfrm>
            <a:off x="8123238" y="3648076"/>
            <a:ext cx="792163" cy="212725"/>
          </a:xfrm>
          <a:custGeom>
            <a:avLst/>
            <a:gdLst/>
            <a:ahLst/>
            <a:cxnLst/>
            <a:rect l="0" t="0" r="0" b="0"/>
            <a:pathLst>
              <a:path w="792163" h="212726">
                <a:moveTo>
                  <a:pt x="0" y="212725"/>
                </a:moveTo>
                <a:lnTo>
                  <a:pt x="792162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>
            <p:custDataLst>
              <p:tags r:id="rId31"/>
            </p:custDataLst>
          </p:nvPr>
        </p:nvSpPr>
        <p:spPr bwMode="auto">
          <a:xfrm>
            <a:off x="6751638" y="2914650"/>
            <a:ext cx="792163" cy="212726"/>
          </a:xfrm>
          <a:custGeom>
            <a:avLst/>
            <a:gdLst/>
            <a:ahLst/>
            <a:cxnLst/>
            <a:rect l="0" t="0" r="0" b="0"/>
            <a:pathLst>
              <a:path w="792163" h="212726">
                <a:moveTo>
                  <a:pt x="0" y="212725"/>
                </a:moveTo>
                <a:lnTo>
                  <a:pt x="792162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>
            <p:custDataLst>
              <p:tags r:id="rId32"/>
            </p:custDataLst>
          </p:nvPr>
        </p:nvSpPr>
        <p:spPr bwMode="auto">
          <a:xfrm>
            <a:off x="6751638" y="2971800"/>
            <a:ext cx="792163" cy="212726"/>
          </a:xfrm>
          <a:custGeom>
            <a:avLst/>
            <a:gdLst/>
            <a:ahLst/>
            <a:cxnLst/>
            <a:rect l="0" t="0" r="0" b="0"/>
            <a:pathLst>
              <a:path w="792163" h="212726">
                <a:moveTo>
                  <a:pt x="0" y="212725"/>
                </a:moveTo>
                <a:lnTo>
                  <a:pt x="792162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>
            <p:custDataLst>
              <p:tags r:id="rId33"/>
            </p:custDataLst>
          </p:nvPr>
        </p:nvCxnSpPr>
        <p:spPr bwMode="auto">
          <a:xfrm flipV="1">
            <a:off x="6967538" y="186848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>
            <p:custDataLst>
              <p:tags r:id="rId34"/>
            </p:custDataLst>
          </p:nvPr>
        </p:nvCxnSpPr>
        <p:spPr bwMode="auto">
          <a:xfrm>
            <a:off x="6967538" y="1868488"/>
            <a:ext cx="1370012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>
            <p:custDataLst>
              <p:tags r:id="rId35"/>
            </p:custDataLst>
          </p:nvPr>
        </p:nvCxnSpPr>
        <p:spPr bwMode="auto">
          <a:xfrm>
            <a:off x="8337550" y="1868489"/>
            <a:ext cx="0" cy="11541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>
            <p:custDataLst>
              <p:tags r:id="rId36"/>
            </p:custDataLst>
          </p:nvPr>
        </p:nvSpPr>
        <p:spPr bwMode="auto">
          <a:xfrm>
            <a:off x="6884988" y="4681538"/>
            <a:ext cx="88741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4DD7E21-A176-46E1-A4E2-121C6761FD65}" type="datetime'учте''''н''''''о в ''т''ари''''ф''''но''''й см''ет''''е'''">
              <a:rPr lang="ru-RU" altLang="en-US" sz="9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учтено в тарифной смете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>
            <p:custDataLst>
              <p:tags r:id="rId37"/>
            </p:custDataLst>
          </p:nvPr>
        </p:nvSpPr>
        <p:spPr bwMode="auto">
          <a:xfrm>
            <a:off x="8286750" y="4681539"/>
            <a:ext cx="8255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8283400-AE16-4932-8A99-8E581E1BC204}" type="datetime'''''факт'' 2''0''2''''''''5'' г''''''''''''''о''д''''а'">
              <a:rPr lang="ru-RU" altLang="en-US" sz="9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факт 2025 года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>
            <p:custDataLst>
              <p:tags r:id="rId38"/>
            </p:custDataLst>
          </p:nvPr>
        </p:nvSpPr>
        <p:spPr bwMode="gray">
          <a:xfrm>
            <a:off x="6745288" y="1982789"/>
            <a:ext cx="444500" cy="1238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7FC256E-649F-42BE-B465-35553BEBD84D}" type="datetime'5''9''''''''''5'''''''''''''' ''28''''''''0'''''''''''''''">
              <a:rPr lang="ru-RU" altLang="en-US" sz="9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595 280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>
            <p:custDataLst>
              <p:tags r:id="rId39"/>
            </p:custDataLst>
          </p:nvPr>
        </p:nvSpPr>
        <p:spPr bwMode="gray">
          <a:xfrm>
            <a:off x="7158038" y="2740025"/>
            <a:ext cx="444500" cy="1238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1ED7F4B-2A44-4114-A906-DF0EADC9FC3C}" type="datetime'''''''5''''''''''''''''94 ''''''6''''''''''1''''''''6'''''''''">
              <a:rPr lang="ru-RU" altLang="en-US" sz="9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594 616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>
            <p:custDataLst>
              <p:tags r:id="rId40"/>
            </p:custDataLst>
          </p:nvPr>
        </p:nvSpPr>
        <p:spPr bwMode="gray">
          <a:xfrm>
            <a:off x="8115300" y="3060700"/>
            <a:ext cx="444500" cy="1238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144E6B4-88FA-4AA3-857E-70910D57555A}" type="datetime'''''''55''''''''''''''''''8'''''' 3''''''''''''''64'''''''">
              <a:rPr lang="ru-RU" altLang="en-US" sz="9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558 364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>
            <p:custDataLst>
              <p:tags r:id="rId41"/>
            </p:custDataLst>
          </p:nvPr>
        </p:nvSpPr>
        <p:spPr bwMode="gray">
          <a:xfrm>
            <a:off x="8528050" y="3416300"/>
            <a:ext cx="444500" cy="1238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C2FD40A-C225-4F07-AECC-8B38E9A4E149}" type="datetime'''''5''''''''5''8'''''''''''''''''''''' ''0''51'''''''''''">
              <a:rPr lang="ru-RU" altLang="en-US" sz="9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558 051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>
            <p:custDataLst>
              <p:tags r:id="rId42"/>
            </p:custDataLst>
          </p:nvPr>
        </p:nvSpPr>
        <p:spPr bwMode="auto">
          <a:xfrm>
            <a:off x="7507288" y="1771650"/>
            <a:ext cx="288925" cy="193675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84EA528-BC5B-4734-A722-441108122177}" type="datetime'''-''''''6''''''''%'''''''''''''''''''''">
              <a:rPr lang="ru-RU" altLang="en-US" sz="900" b="1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-6%</a:t>
            </a:fld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61" name="Прямоугольник 160"/>
          <p:cNvSpPr/>
          <p:nvPr>
            <p:custDataLst>
              <p:tags r:id="rId43"/>
            </p:custDataLst>
          </p:nvPr>
        </p:nvSpPr>
        <p:spPr bwMode="auto">
          <a:xfrm>
            <a:off x="9431338" y="3463925"/>
            <a:ext cx="160338" cy="12065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2" name="Прямоугольник 161"/>
          <p:cNvSpPr/>
          <p:nvPr>
            <p:custDataLst>
              <p:tags r:id="rId44"/>
            </p:custDataLst>
          </p:nvPr>
        </p:nvSpPr>
        <p:spPr bwMode="auto">
          <a:xfrm>
            <a:off x="9431338" y="3651250"/>
            <a:ext cx="160338" cy="120650"/>
          </a:xfrm>
          <a:prstGeom prst="rect">
            <a:avLst/>
          </a:prstGeom>
          <a:solidFill>
            <a:srgbClr val="969696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3" name="Прямоугольник 162"/>
          <p:cNvSpPr/>
          <p:nvPr>
            <p:custDataLst>
              <p:tags r:id="rId45"/>
            </p:custDataLst>
          </p:nvPr>
        </p:nvSpPr>
        <p:spPr bwMode="auto">
          <a:xfrm>
            <a:off x="9431338" y="3838575"/>
            <a:ext cx="160338" cy="120650"/>
          </a:xfrm>
          <a:prstGeom prst="rect">
            <a:avLst/>
          </a:prstGeom>
          <a:solidFill>
            <a:srgbClr val="C0C0C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4" name="Прямоугольник 163"/>
          <p:cNvSpPr/>
          <p:nvPr>
            <p:custDataLst>
              <p:tags r:id="rId46"/>
            </p:custDataLst>
          </p:nvPr>
        </p:nvSpPr>
        <p:spPr bwMode="auto">
          <a:xfrm>
            <a:off x="9642475" y="3460750"/>
            <a:ext cx="202247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E32B484-303D-46B0-A987-DDFD7C84FE07}" type="datetime'''в''с''ег''о о''бъ''ем ока''з''ывае''мых ''''услуг, в'' т.ч'">
              <a:rPr lang="ru-RU" altLang="en-US" sz="900" smtClean="0">
                <a:solidFill>
                  <a:schemeClr val="tx1"/>
                </a:solidFill>
              </a:rPr>
              <a:pPr/>
              <a:t>всего объем оказываемых услуг, в т.ч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65" name="Прямоугольник 164"/>
          <p:cNvSpPr/>
          <p:nvPr>
            <p:custDataLst>
              <p:tags r:id="rId47"/>
            </p:custDataLst>
          </p:nvPr>
        </p:nvSpPr>
        <p:spPr bwMode="auto">
          <a:xfrm>
            <a:off x="9642475" y="3648075"/>
            <a:ext cx="233997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48B13EA-0E6E-4ABF-82A7-4F67D93E7BC5}" type="datetime'''''''Г''КП «''Куатж''ы''луорталык''-3» (в горя''чей вод''е)'">
              <a:rPr lang="ru-RU" altLang="en-US" sz="900" smtClean="0">
                <a:solidFill>
                  <a:schemeClr val="tx1"/>
                </a:solidFill>
              </a:rPr>
              <a:pPr/>
              <a:t>ГКП «Куатжылуорталык-3» (в горячей воде)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66" name="Прямоугольник 165"/>
          <p:cNvSpPr/>
          <p:nvPr>
            <p:custDataLst>
              <p:tags r:id="rId48"/>
            </p:custDataLst>
          </p:nvPr>
        </p:nvSpPr>
        <p:spPr bwMode="auto">
          <a:xfrm>
            <a:off x="9642476" y="3835400"/>
            <a:ext cx="136207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8BE9C4B-F9F7-4C78-844B-4DC17FEBE07D}" type="datetime'''И''''П'' «Берда''л''ие''''в''''» ''''(''в ''''''п''аре)'">
              <a:rPr lang="ru-RU" altLang="en-US" sz="900" smtClean="0">
                <a:solidFill>
                  <a:schemeClr val="tx1"/>
                </a:solidFill>
              </a:rPr>
              <a:pPr/>
              <a:t>ИП «Бердалиев» (в паре)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23203" y="6313028"/>
            <a:ext cx="3125391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/>
              <a:t>*тарифы в 2025 году:</a:t>
            </a:r>
          </a:p>
          <a:p>
            <a:r>
              <a:rPr lang="ru-RU" sz="800" dirty="0" smtClean="0"/>
              <a:t>С 01.01.2025 - утвержденный </a:t>
            </a:r>
            <a:r>
              <a:rPr lang="ru-RU" sz="800" dirty="0"/>
              <a:t>тариф в рамках </a:t>
            </a:r>
            <a:r>
              <a:rPr lang="ru-RU" sz="800" dirty="0" smtClean="0"/>
              <a:t>2025-2026г</a:t>
            </a:r>
            <a:endParaRPr lang="ru-RU" sz="800" dirty="0"/>
          </a:p>
          <a:p>
            <a:r>
              <a:rPr lang="ru-RU" sz="800" dirty="0" smtClean="0"/>
              <a:t>*с 01.08.2025 - увеличение тарифа в  </a:t>
            </a:r>
            <a:r>
              <a:rPr lang="ru-RU" sz="800" dirty="0"/>
              <a:t>связи </a:t>
            </a:r>
            <a:r>
              <a:rPr lang="ru-RU" sz="800" dirty="0" smtClean="0"/>
              <a:t>с ростом цены газа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14057" y="6331131"/>
            <a:ext cx="8050893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/>
              <a:t>** Фактическая </a:t>
            </a:r>
            <a:r>
              <a:rPr lang="ru-RU" sz="800" dirty="0"/>
              <a:t>себестоимость (6 485,13 тенге/Гкал) выше утвержденного </a:t>
            </a:r>
            <a:r>
              <a:rPr lang="ru-RU" sz="800" dirty="0" err="1"/>
              <a:t>среднеотпускного</a:t>
            </a:r>
            <a:r>
              <a:rPr lang="ru-RU" sz="800" dirty="0"/>
              <a:t> тарифа </a:t>
            </a:r>
            <a:r>
              <a:rPr lang="ru-RU" sz="800" dirty="0" smtClean="0"/>
              <a:t>(6 365,2 </a:t>
            </a:r>
            <a:r>
              <a:rPr lang="ru-RU" sz="800" dirty="0"/>
              <a:t>тенге/Гкал), утвержденного уполномоченным органом</a:t>
            </a:r>
          </a:p>
        </p:txBody>
      </p:sp>
    </p:spTree>
    <p:extLst>
      <p:ext uri="{BB962C8B-B14F-4D97-AF65-F5344CB8AC3E}">
        <p14:creationId xmlns:p14="http://schemas.microsoft.com/office/powerpoint/2010/main" val="14154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2627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59" name="Слайд think-cell" r:id="rId6" imgW="594" imgH="595" progId="TCLayout.ActiveDocument.1">
                  <p:embed/>
                </p:oleObj>
              </mc:Choice>
              <mc:Fallback>
                <p:oleObj name="Слайд think-cell" r:id="rId6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>
                <a:solidFill>
                  <a:srgbClr val="DB700F"/>
                </a:solidFill>
              </a:rPr>
              <a:t>Информация о проводимой работе с </a:t>
            </a:r>
            <a:r>
              <a:rPr lang="ru-RU" dirty="0" smtClean="0">
                <a:solidFill>
                  <a:srgbClr val="DB700F"/>
                </a:solidFill>
              </a:rPr>
              <a:t>потребителями</a:t>
            </a:r>
            <a:r>
              <a:rPr lang="en-US" dirty="0" smtClean="0">
                <a:solidFill>
                  <a:srgbClr val="DB700F"/>
                </a:solidFill>
              </a:rPr>
              <a:t> </a:t>
            </a:r>
            <a:r>
              <a:rPr lang="ru-RU" dirty="0" smtClean="0">
                <a:solidFill>
                  <a:srgbClr val="DB700F"/>
                </a:solidFill>
              </a:rPr>
              <a:t>регулируемых </a:t>
            </a:r>
            <a:r>
              <a:rPr lang="ru-RU" dirty="0">
                <a:solidFill>
                  <a:srgbClr val="DB700F"/>
                </a:solidFill>
              </a:rPr>
              <a:t>услуг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99088" y="339739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785417" y="5048074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4900" y="3003202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АО «3-Энергоорталык»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 bwMode="gray">
          <a:xfrm>
            <a:off x="4465536" y="1577046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  <a:latin typeface="+mn-lt"/>
              </a:rPr>
              <a:t>Предоставление услуг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 bwMode="gray">
          <a:xfrm>
            <a:off x="7204203" y="1577046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  <a:latin typeface="+mn-lt"/>
              </a:rPr>
              <a:t>Тариф на услугу 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2936774" y="1577046"/>
            <a:ext cx="1438275" cy="3671888"/>
            <a:chOff x="2432720" y="2258870"/>
            <a:chExt cx="1438524" cy="3672000"/>
          </a:xfrm>
        </p:grpSpPr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Rectangle 38"/>
          <p:cNvSpPr>
            <a:spLocks noChangeArrowheads="1"/>
          </p:cNvSpPr>
          <p:nvPr/>
        </p:nvSpPr>
        <p:spPr bwMode="gray">
          <a:xfrm>
            <a:off x="2628799" y="3029608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 smtClean="0">
                <a:solidFill>
                  <a:schemeClr val="lt1"/>
                </a:solidFill>
              </a:rPr>
              <a:t>Регулируемая деятельность</a:t>
            </a:r>
            <a:endParaRPr lang="de-DE" altLang="de-DE" sz="1050" b="0" dirty="0" smtClean="0">
              <a:solidFill>
                <a:schemeClr val="lt1"/>
              </a:solidFill>
            </a:endParaRP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gray">
          <a:xfrm>
            <a:off x="2628799" y="3496333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Основная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sp>
        <p:nvSpPr>
          <p:cNvPr id="36" name="Rectangle 38"/>
          <p:cNvSpPr>
            <a:spLocks noChangeArrowheads="1"/>
          </p:cNvSpPr>
          <p:nvPr/>
        </p:nvSpPr>
        <p:spPr bwMode="gray">
          <a:xfrm>
            <a:off x="2628799" y="3997983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Иная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cxnSp>
        <p:nvCxnSpPr>
          <p:cNvPr id="37" name="Gerade Verbindung 14"/>
          <p:cNvCxnSpPr/>
          <p:nvPr/>
        </p:nvCxnSpPr>
        <p:spPr bwMode="auto">
          <a:xfrm>
            <a:off x="4465536" y="1351621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4465536" y="845208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потребителями</a:t>
            </a:r>
            <a:endParaRPr lang="en-GB" altLang="de-DE" sz="1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526"/>
          <p:cNvSpPr/>
          <p:nvPr/>
        </p:nvSpPr>
        <p:spPr bwMode="gray">
          <a:xfrm>
            <a:off x="4465536" y="2027896"/>
            <a:ext cx="2738416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обеспечивается </a:t>
            </a:r>
            <a:r>
              <a:rPr lang="ru-RU" sz="1400" dirty="0">
                <a:latin typeface="+mn-lt"/>
              </a:rPr>
              <a:t>всеобщее обслуживание в соответствии с требованиями к качеству предоставляемых услуг по тарифам, утвержденным уполномоченным органом. </a:t>
            </a:r>
            <a:endParaRPr lang="ru-RU" sz="14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осуществляется в </a:t>
            </a:r>
            <a:r>
              <a:rPr lang="ru-RU" sz="1400" dirty="0">
                <a:latin typeface="+mn-lt"/>
              </a:rPr>
              <a:t>соответствии с требованиями заключенных Сторонами  договоров и принятых договорных взаимных обязательств</a:t>
            </a:r>
            <a:r>
              <a:rPr lang="ru-RU" sz="1400" dirty="0" smtClean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  <p:sp>
        <p:nvSpPr>
          <p:cNvPr id="40" name="Rounded Rectangle 526"/>
          <p:cNvSpPr/>
          <p:nvPr/>
        </p:nvSpPr>
        <p:spPr bwMode="gray">
          <a:xfrm>
            <a:off x="7204203" y="2027896"/>
            <a:ext cx="242157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latin typeface="+mn-lt"/>
              </a:rPr>
              <a:t>участие независимых экспертов, общественных организаций и потребителей в процессе </a:t>
            </a:r>
            <a:r>
              <a:rPr lang="ru-RU" sz="1400" dirty="0" smtClean="0">
                <a:latin typeface="+mn-lt"/>
              </a:rPr>
              <a:t>оценки проекта </a:t>
            </a:r>
            <a:endParaRPr lang="ru-RU" sz="1400" dirty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  <a:latin typeface="+mn-lt"/>
              </a:rPr>
              <a:t>участие в публичных слушаниях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  <a:latin typeface="+mn-lt"/>
              </a:rPr>
              <a:t>информирование потребителей об изменении тарифов в сроки, предусмотренные законодательством</a:t>
            </a:r>
            <a:endParaRPr lang="en-US" sz="14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41" name="Freeform 223"/>
          <p:cNvSpPr>
            <a:spLocks noEditPoints="1"/>
          </p:cNvSpPr>
          <p:nvPr/>
        </p:nvSpPr>
        <p:spPr bwMode="auto">
          <a:xfrm>
            <a:off x="5879204" y="924133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2" name="Соединительная линия уступом 41"/>
          <p:cNvCxnSpPr/>
          <p:nvPr/>
        </p:nvCxnSpPr>
        <p:spPr>
          <a:xfrm flipV="1">
            <a:off x="2410500" y="3318422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/>
          <p:nvPr/>
        </p:nvCxnSpPr>
        <p:spPr>
          <a:xfrm>
            <a:off x="2410500" y="3503584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5" idx="1"/>
          </p:cNvCxnSpPr>
          <p:nvPr/>
        </p:nvCxnSpPr>
        <p:spPr>
          <a:xfrm flipH="1">
            <a:off x="2525579" y="3693977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Прямоугольник 44"/>
          <p:cNvSpPr/>
          <p:nvPr/>
        </p:nvSpPr>
        <p:spPr bwMode="gray">
          <a:xfrm>
            <a:off x="9547810" y="1577046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  <a:latin typeface="+mn-lt"/>
              </a:rPr>
              <a:t>Отчеты перед потребителями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46" name="Rounded Rectangle 526"/>
          <p:cNvSpPr/>
          <p:nvPr/>
        </p:nvSpPr>
        <p:spPr bwMode="gray">
          <a:xfrm>
            <a:off x="9547810" y="2027896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публикация уведомлений </a:t>
            </a:r>
            <a:r>
              <a:rPr lang="ru-RU" sz="1400" dirty="0">
                <a:latin typeface="+mn-lt"/>
              </a:rPr>
              <a:t>о времени и месте </a:t>
            </a:r>
            <a:r>
              <a:rPr lang="ru-RU" sz="1400" dirty="0" smtClean="0">
                <a:latin typeface="+mn-lt"/>
              </a:rPr>
              <a:t>публичных </a:t>
            </a:r>
            <a:r>
              <a:rPr lang="ru-RU" sz="1400" dirty="0">
                <a:latin typeface="+mn-lt"/>
              </a:rPr>
              <a:t>слушаний </a:t>
            </a:r>
            <a:r>
              <a:rPr lang="ru-RU" sz="1400" dirty="0" smtClean="0">
                <a:latin typeface="+mn-lt"/>
              </a:rPr>
              <a:t>в </a:t>
            </a:r>
            <a:r>
              <a:rPr lang="ru-RU" sz="1400" dirty="0">
                <a:latin typeface="+mn-lt"/>
              </a:rPr>
              <a:t>средствах массовой информации. </a:t>
            </a:r>
            <a:endParaRPr lang="ru-RU" sz="14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dk1"/>
                </a:solidFill>
                <a:latin typeface="+mn-lt"/>
              </a:rPr>
              <a:t>размещение обязательной информации в </a:t>
            </a:r>
            <a:r>
              <a:rPr lang="ru-RU" sz="1400" dirty="0">
                <a:latin typeface="+mn-lt"/>
              </a:rPr>
              <a:t>средствах массовой </a:t>
            </a:r>
            <a:r>
              <a:rPr lang="ru-RU" sz="1400" dirty="0" smtClean="0">
                <a:latin typeface="+mn-lt"/>
              </a:rPr>
              <a:t>информации, в том числе на </a:t>
            </a:r>
            <a:r>
              <a:rPr lang="ru-RU" sz="1400" dirty="0" err="1" smtClean="0">
                <a:latin typeface="+mn-lt"/>
              </a:rPr>
              <a:t>интернет-ресурсе</a:t>
            </a:r>
            <a:endParaRPr lang="ru-RU" sz="1400" dirty="0" smtClean="0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47" name="Group 488"/>
          <p:cNvGrpSpPr/>
          <p:nvPr/>
        </p:nvGrpSpPr>
        <p:grpSpPr>
          <a:xfrm>
            <a:off x="565600" y="3409934"/>
            <a:ext cx="371475" cy="371475"/>
            <a:chOff x="-2103438" y="3878264"/>
            <a:chExt cx="371475" cy="371475"/>
          </a:xfrm>
        </p:grpSpPr>
        <p:sp>
          <p:nvSpPr>
            <p:cNvPr id="48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Rectangle 2"/>
          <p:cNvSpPr/>
          <p:nvPr>
            <p:custDataLst>
              <p:tags r:id="rId3"/>
            </p:custDataLst>
          </p:nvPr>
        </p:nvSpPr>
        <p:spPr bwMode="auto">
          <a:xfrm>
            <a:off x="166688" y="5675313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60" name="Rectangle 2"/>
          <p:cNvSpPr/>
          <p:nvPr>
            <p:custDataLst>
              <p:tags r:id="rId4"/>
            </p:custDataLst>
          </p:nvPr>
        </p:nvSpPr>
        <p:spPr bwMode="auto">
          <a:xfrm>
            <a:off x="166688" y="6321425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68350" y="5454650"/>
            <a:ext cx="11190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E7D11"/>
              </a:buClr>
            </a:pP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Отопительный период 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2025 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года прошел без технологических нарушений и сбоев в системе теплоснабжения. В течение отопительного периода  параметры теплоносителя в тепловых магистралях соответствовали ежедневным заявленным техническим заданиям от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ГКП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«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КуатЖылуОрталык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» на покупку тепловой энергии для потребителей города Шымкент. </a:t>
            </a:r>
            <a:endParaRPr lang="ru-RU" sz="14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92150" y="6426200"/>
            <a:ext cx="10922230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Претензии со стороны потребителей на качество предоставляемых услуг за 2025 год отсутствуют.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7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psw8KPO4XCG679pLZeE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1lHcEvBE2CYGHbD7u8i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CpBN_omobHs0LFQss_C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Ax3F1rkkovyoTGJr4aa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s7YJgJokczSPlKfhJkB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O7GKPVfyYOpS1E2gsL8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GyNTJZAaNcmDK0E4QdP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ENImmmCzhSLfYWEE6HI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ap1JJi3XaP8vFSKgFdg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vv33cwU_IcYxLytInoW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EFAprd1Z3WzxYh0RSOy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V2mekCGarIcDgkaIM.3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.2ZfBh2xQxNml2pTDVA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dAnfILiH.bz5oFNUfYE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zw.of2R2OZ6ftF9nTFN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LmuAF3rqpspaU8E94WU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1Y3jLPSTCd0Sr_2yXNGr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hwwk2TJ0oxnfxHdjOXk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nAve_upH4T0n7DH_8y0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WzwUJWjKMx0iWzfHI40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XUCpDHWv4l5K_CBhmFO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CAe2NuNdwv06HqPDNhg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XSLoqzZyQsST4UVt_Tb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zFK.RDFX_d0eYL2yzx.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YAeFBPYPN9CzsN7Yioa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BsgLvhaDXC_G6ouMs5E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MlVeaIWaANYFccCKa9SH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T8jZbVoOJ1Kntj0Aofj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YKnYXrfAamXbZwX9RPd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R0ryC49z9DcB1lY6AHf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zo2Z6TjXHY0E2ItsMW.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rCVUzswBgYQmVymlNyD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5k9gK0er6XxR9d_SCeX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CrANAqVgwp97F_wCB_o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I99mhzejDV8omD_1uzk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7AW3ydlYsaeE0KiZMp.x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gMXP4.VK.TPv9zTE0nQ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mVbAx_hJTVXjK_53X1s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hdt6WmT_roJgSRH7u1H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NKrjnJu.ebZEp3VnkD9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mPngFlIxWCULQtuaYkf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sAquJnXlvc8seRSivhw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1emhLjKWV1zU0aRbQr3X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RlzC3kp82SV1uprmbDX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lisXLACdk.XAFNx_csb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ts1d53oRC9kCShr8Yaj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sgjcxM3O6stogufAau3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mSguOT.CJeRSNyEUsgG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bfA2fTUpPXlMXYm0S5E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hcyUzsKqBaonVEJfpLw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UDZEPLVpMf49sEPp2xM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f_BpFkV2ssqYewisYpt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yq9OFwK5QeFgdRRp5fB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rfguOJ34IIc7KS6mzJt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VYNZPJS.QEb_617ZS30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oMuagcIJ5cURCbIPkjr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ekT6hktM8bcBum9Gsvs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RwvSorLcifd9j5w0aLE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PmbuachwxUm4bckIYTn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prEPm6Zz4q.Zc1LJT2Lw"/>
</p:tagLst>
</file>

<file path=ppt/theme/theme1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Version=15.0.0.0, Culture=neutral, PublicKeyToken=71e9bce111e9429c</Assembly>
    <Class>Microsoft.Office.RecordsManagement.Internal.AuditHandler</Class>
    <Data/>
    <Filter/>
  </Receiver>
</spe:Receiver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10" ma:contentTypeDescription="Создание документа." ma:contentTypeScope="" ma:versionID="30c03a8721c12eacc24a4a6a7491c3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890416-D95C-43B0-AC60-C88971DEA5B6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3E5EF3A-C15E-46B0-A7D7-512D729555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782C3F-0F27-418F-915F-C8B694137E4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AE5A532-DC4D-4079-9E31-89E1596CB804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0DED1A89-D55A-4450-B969-44C1588A0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37831</TotalTime>
  <Words>2538</Words>
  <Application>Microsoft Office PowerPoint</Application>
  <PresentationFormat>Широкоэкранный</PresentationFormat>
  <Paragraphs>777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Montserrat</vt:lpstr>
      <vt:lpstr>Open Sans</vt:lpstr>
      <vt:lpstr>Times New Roman</vt:lpstr>
      <vt:lpstr>Wingdings</vt:lpstr>
      <vt:lpstr>ERG</vt:lpstr>
      <vt:lpstr>Слайд think-cell</vt:lpstr>
      <vt:lpstr>Презентация PowerPoint</vt:lpstr>
      <vt:lpstr>Общие сведения </vt:lpstr>
      <vt:lpstr>Информация об исполнении утвержденной инвестиционной программы за 2025 год </vt:lpstr>
      <vt:lpstr>Информация о постатейном исполнении тарифной сметы на услугу по производству тепловой энергии за 2025 год (1 из 3)</vt:lpstr>
      <vt:lpstr>Информация о постатейном исполнении тарифной сметы на услугу по производству тепловой энергии за 2025 год (2 из 3)</vt:lpstr>
      <vt:lpstr>Информация о постатейном исполнении тарифной сметы на услугу по производству тепловой энергии за 2025 год (3 из 3)</vt:lpstr>
      <vt:lpstr>Информация о соблюдении показателей качества и надежности регулируемых услуг и достижении показателей эффективности деятельности за 2025 год</vt:lpstr>
      <vt:lpstr>Информация об основных финансово - экономических показателях по услуге производство тепловой энергии и об объемах предоставленных регулируемых услуг  </vt:lpstr>
      <vt:lpstr>Информация о проводимой работе с потребителями регулируемых услуг</vt:lpstr>
      <vt:lpstr>Информация о качестве предоставляемых регулируемых услуг</vt:lpstr>
      <vt:lpstr>Информация о перспективах деятельности (планы развития), в том числе возможных изменениях тарифов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Donchenko</dc:creator>
  <cp:lastModifiedBy>Larisa Knigina</cp:lastModifiedBy>
  <cp:revision>1411</cp:revision>
  <cp:lastPrinted>2026-04-08T06:31:20Z</cp:lastPrinted>
  <dcterms:created xsi:type="dcterms:W3CDTF">2017-11-25T12:09:27Z</dcterms:created>
  <dcterms:modified xsi:type="dcterms:W3CDTF">2026-04-09T06:15:26Z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